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png" ContentType="image/pn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481317" y="9917683"/>
            <a:ext cx="2197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topia.de/ueber-utopia/" TargetMode="External"/><Relationship Id="rId3" Type="http://schemas.openxmlformats.org/officeDocument/2006/relationships/hyperlink" Target="https://www.siegelklarheit.de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andel-werk.org/" TargetMode="External"/><Relationship Id="rId3" Type="http://schemas.openxmlformats.org/officeDocument/2006/relationships/image" Target="../media/image1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klimafakten.de/" TargetMode="External"/><Relationship Id="rId3" Type="http://schemas.openxmlformats.org/officeDocument/2006/relationships/hyperlink" Target="https://klimartikulieren.at/" TargetMode="External"/><Relationship Id="rId4" Type="http://schemas.openxmlformats.org/officeDocument/2006/relationships/hyperlink" Target="https://www.umweltbundesamt.de/" TargetMode="External"/><Relationship Id="rId5" Type="http://schemas.openxmlformats.org/officeDocument/2006/relationships/hyperlink" Target="https://wupperinst.org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ki.bildungsserver.de/klimawandel/index.php/Hauptseite" TargetMode="External"/><Relationship Id="rId3" Type="http://schemas.openxmlformats.org/officeDocument/2006/relationships/hyperlink" Target="https://www.deutsches-klima-konsortium.de/fileadmin/user_upload/pdfs/Publikationen_DKK/basisfakten-klimawandel.pdf" TargetMode="External"/><Relationship Id="rId4" Type="http://schemas.openxmlformats.org/officeDocument/2006/relationships/hyperlink" Target="https://www.destatis.de/DE/Themen/Gesellschaft-Umwelt/Umwelt/UGR/energiefluesse-emissionen/Glossar/direkt-indirekt-energie-emissionen.html" TargetMode="External"/><Relationship Id="rId5" Type="http://schemas.openxmlformats.org/officeDocument/2006/relationships/hyperlink" Target="https://www.myclimate.org/de/informieren/faq/faq-detail/was-sind-co2-aequivalente/" TargetMode="External"/><Relationship Id="rId6" Type="http://schemas.openxmlformats.org/officeDocument/2006/relationships/hyperlink" Target="https://uba.co2-rechner.de/de_DE/" TargetMode="External"/><Relationship Id="rId7" Type="http://schemas.openxmlformats.org/officeDocument/2006/relationships/hyperlink" Target="https://www.umweltbundesamt.de/themen/klimaneutral-leben-im-alltag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klimafakten.de/meldung/was-wir-heute-uebers-klima-wissen-basisfakten-zum-klimawandel-die-der-wissenschaft" TargetMode="External"/><Relationship Id="rId3" Type="http://schemas.openxmlformats.org/officeDocument/2006/relationships/hyperlink" Target="https://wiki.bildungsserver.de/klimawandel/index.php/Hauptseite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6491096"/>
            <a:ext cx="2767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40" b="1">
                <a:solidFill>
                  <a:srgbClr val="A8D08D"/>
                </a:solidFill>
                <a:latin typeface="Gill Sans MT"/>
                <a:cs typeface="Gill Sans MT"/>
              </a:rPr>
              <a:t>Methodenkoffer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6609" y="1944795"/>
            <a:ext cx="5583538" cy="3208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86764" y="879094"/>
            <a:ext cx="5789295" cy="7723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Durchführung der </a:t>
            </a:r>
            <a:r>
              <a:rPr dirty="0" sz="1100" b="1">
                <a:latin typeface="Calibri"/>
                <a:cs typeface="Calibri"/>
              </a:rPr>
              <a:t>Übung:</a:t>
            </a:r>
            <a:endParaRPr sz="1100">
              <a:latin typeface="Calibri"/>
              <a:cs typeface="Calibri"/>
            </a:endParaRPr>
          </a:p>
          <a:p>
            <a:pPr algn="just" marL="469265" marR="5080" indent="-228600">
              <a:lnSpc>
                <a:spcPct val="121800"/>
              </a:lnSpc>
              <a:spcBef>
                <a:spcPts val="615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dirty="0" sz="1100" spc="-5" b="1">
                <a:latin typeface="Calibri"/>
                <a:cs typeface="Calibri"/>
              </a:rPr>
              <a:t>Was genau </a:t>
            </a:r>
            <a:r>
              <a:rPr dirty="0" sz="1100" b="1">
                <a:latin typeface="Calibri"/>
                <a:cs typeface="Calibri"/>
              </a:rPr>
              <a:t>tun wir </a:t>
            </a:r>
            <a:r>
              <a:rPr dirty="0" sz="1100" spc="-5" b="1">
                <a:latin typeface="Calibri"/>
                <a:cs typeface="Calibri"/>
              </a:rPr>
              <a:t>eigentlich den ganzen Tag? </a:t>
            </a:r>
            <a:r>
              <a:rPr dirty="0" sz="1100" spc="-5">
                <a:latin typeface="Calibri"/>
                <a:cs typeface="Calibri"/>
              </a:rPr>
              <a:t>Auf das </a:t>
            </a:r>
            <a:r>
              <a:rPr dirty="0" sz="1100">
                <a:latin typeface="Calibri"/>
                <a:cs typeface="Calibri"/>
              </a:rPr>
              <a:t>Board wird das </a:t>
            </a:r>
            <a:r>
              <a:rPr dirty="0" sz="1100" spc="-5">
                <a:latin typeface="Calibri"/>
                <a:cs typeface="Calibri"/>
              </a:rPr>
              <a:t>vorgebende Erarbei-  tungsschema aufgezeichnet und gemeinsam mit </a:t>
            </a:r>
            <a:r>
              <a:rPr dirty="0" sz="1100">
                <a:latin typeface="Calibri"/>
                <a:cs typeface="Calibri"/>
              </a:rPr>
              <a:t>den </a:t>
            </a:r>
            <a:r>
              <a:rPr dirty="0" sz="1100" spc="-5">
                <a:latin typeface="Calibri"/>
                <a:cs typeface="Calibri"/>
              </a:rPr>
              <a:t>Teilnehmenden </a:t>
            </a:r>
            <a:r>
              <a:rPr dirty="0" sz="1100">
                <a:latin typeface="Calibri"/>
                <a:cs typeface="Calibri"/>
              </a:rPr>
              <a:t>ein </a:t>
            </a:r>
            <a:r>
              <a:rPr dirty="0" sz="1100" spc="-5">
                <a:latin typeface="Calibri"/>
                <a:cs typeface="Calibri"/>
              </a:rPr>
              <a:t>beispielhafter Ta-  </a:t>
            </a:r>
            <a:r>
              <a:rPr dirty="0" sz="1100">
                <a:latin typeface="Calibri"/>
                <a:cs typeface="Calibri"/>
              </a:rPr>
              <a:t>gesverlauf </a:t>
            </a:r>
            <a:r>
              <a:rPr dirty="0" sz="1100" spc="-5">
                <a:latin typeface="Calibri"/>
                <a:cs typeface="Calibri"/>
              </a:rPr>
              <a:t>zusammen </a:t>
            </a:r>
            <a:r>
              <a:rPr dirty="0" sz="1100">
                <a:latin typeface="Calibri"/>
                <a:cs typeface="Calibri"/>
              </a:rPr>
              <a:t>mit </a:t>
            </a:r>
            <a:r>
              <a:rPr dirty="0" sz="1100" spc="-5">
                <a:latin typeface="Calibri"/>
                <a:cs typeface="Calibri"/>
              </a:rPr>
              <a:t>allen benötigten Ressourcen und </a:t>
            </a:r>
            <a:r>
              <a:rPr dirty="0" sz="1100">
                <a:latin typeface="Calibri"/>
                <a:cs typeface="Calibri"/>
              </a:rPr>
              <a:t>Aktivitäten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erarbeitet.</a:t>
            </a:r>
            <a:endParaRPr sz="1100">
              <a:latin typeface="Calibri"/>
              <a:cs typeface="Calibri"/>
            </a:endParaRPr>
          </a:p>
          <a:p>
            <a:pPr algn="just" marL="469265" marR="5715" indent="-228600">
              <a:lnSpc>
                <a:spcPct val="121800"/>
              </a:lnSpc>
              <a:spcBef>
                <a:spcPts val="1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dirty="0" sz="1100" spc="-5" b="1">
                <a:latin typeface="Calibri"/>
                <a:cs typeface="Calibri"/>
              </a:rPr>
              <a:t>Was davon hat </a:t>
            </a:r>
            <a:r>
              <a:rPr dirty="0" sz="1100" b="1">
                <a:latin typeface="Calibri"/>
                <a:cs typeface="Calibri"/>
              </a:rPr>
              <a:t>mit </a:t>
            </a:r>
            <a:r>
              <a:rPr dirty="0" sz="1100" spc="-5" b="1">
                <a:latin typeface="Calibri"/>
                <a:cs typeface="Calibri"/>
              </a:rPr>
              <a:t>Klima und </a:t>
            </a:r>
            <a:r>
              <a:rPr dirty="0" sz="1100" b="1">
                <a:latin typeface="Calibri"/>
                <a:cs typeface="Calibri"/>
              </a:rPr>
              <a:t>Umwelt zu </a:t>
            </a:r>
            <a:r>
              <a:rPr dirty="0" sz="1100" spc="-5" b="1">
                <a:latin typeface="Calibri"/>
                <a:cs typeface="Calibri"/>
              </a:rPr>
              <a:t>tun? </a:t>
            </a:r>
            <a:r>
              <a:rPr dirty="0" sz="1100" spc="-5">
                <a:latin typeface="Calibri"/>
                <a:cs typeface="Calibri"/>
              </a:rPr>
              <a:t>Anschließend </a:t>
            </a:r>
            <a:r>
              <a:rPr dirty="0" sz="1100">
                <a:latin typeface="Calibri"/>
                <a:cs typeface="Calibri"/>
              </a:rPr>
              <a:t>wird </a:t>
            </a:r>
            <a:r>
              <a:rPr dirty="0" sz="1100" spc="-5">
                <a:latin typeface="Calibri"/>
                <a:cs typeface="Calibri"/>
              </a:rPr>
              <a:t>mit Unterstützung </a:t>
            </a:r>
            <a:r>
              <a:rPr dirty="0" sz="1100">
                <a:latin typeface="Calibri"/>
                <a:cs typeface="Calibri"/>
              </a:rPr>
              <a:t>des  </a:t>
            </a:r>
            <a:r>
              <a:rPr dirty="0" sz="1100" spc="-5">
                <a:latin typeface="Calibri"/>
                <a:cs typeface="Calibri"/>
              </a:rPr>
              <a:t>Übungsleiters </a:t>
            </a:r>
            <a:r>
              <a:rPr dirty="0" sz="1100">
                <a:latin typeface="Calibri"/>
                <a:cs typeface="Calibri"/>
              </a:rPr>
              <a:t>nach </a:t>
            </a:r>
            <a:r>
              <a:rPr dirty="0" sz="1100" spc="-5">
                <a:latin typeface="Calibri"/>
                <a:cs typeface="Calibri"/>
              </a:rPr>
              <a:t>umwelt-relevanten Auswirkungen </a:t>
            </a:r>
            <a:r>
              <a:rPr dirty="0" sz="1100">
                <a:latin typeface="Calibri"/>
                <a:cs typeface="Calibri"/>
              </a:rPr>
              <a:t>geschaut, </a:t>
            </a:r>
            <a:r>
              <a:rPr dirty="0" sz="1100" spc="-5">
                <a:latin typeface="Calibri"/>
                <a:cs typeface="Calibri"/>
              </a:rPr>
              <a:t>welche </a:t>
            </a:r>
            <a:r>
              <a:rPr dirty="0" sz="1100">
                <a:latin typeface="Calibri"/>
                <a:cs typeface="Calibri"/>
              </a:rPr>
              <a:t>an die </a:t>
            </a:r>
            <a:r>
              <a:rPr dirty="0" sz="1100" spc="-5">
                <a:latin typeface="Calibri"/>
                <a:cs typeface="Calibri"/>
              </a:rPr>
              <a:t>jeweiligen Ta-  gesaktivitäten geknüpft sind.</a:t>
            </a:r>
            <a:endParaRPr sz="1100">
              <a:latin typeface="Calibri"/>
              <a:cs typeface="Calibri"/>
            </a:endParaRPr>
          </a:p>
          <a:p>
            <a:pPr algn="just" marL="469265" marR="5715" indent="-228600">
              <a:lnSpc>
                <a:spcPts val="1620"/>
              </a:lnSpc>
              <a:spcBef>
                <a:spcPts val="95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dirty="0" sz="1100" b="1">
                <a:latin typeface="Calibri"/>
                <a:cs typeface="Calibri"/>
              </a:rPr>
              <a:t>Wo sind </a:t>
            </a:r>
            <a:r>
              <a:rPr dirty="0" sz="1100" spc="-5" b="1">
                <a:latin typeface="Calibri"/>
                <a:cs typeface="Calibri"/>
              </a:rPr>
              <a:t>Alternativen?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nächsten Schritt werden daraufhin </a:t>
            </a:r>
            <a:r>
              <a:rPr dirty="0" sz="1100">
                <a:latin typeface="Calibri"/>
                <a:cs typeface="Calibri"/>
              </a:rPr>
              <a:t>mögliche </a:t>
            </a:r>
            <a:r>
              <a:rPr dirty="0" sz="1100" spc="-5">
                <a:latin typeface="Calibri"/>
                <a:cs typeface="Calibri"/>
              </a:rPr>
              <a:t>Alternativen zu </a:t>
            </a:r>
            <a:r>
              <a:rPr dirty="0" sz="1100">
                <a:latin typeface="Calibri"/>
                <a:cs typeface="Calibri"/>
              </a:rPr>
              <a:t>bishe-  </a:t>
            </a:r>
            <a:r>
              <a:rPr dirty="0" sz="1100" spc="-5">
                <a:latin typeface="Calibri"/>
                <a:cs typeface="Calibri"/>
              </a:rPr>
              <a:t>rigen </a:t>
            </a:r>
            <a:r>
              <a:rPr dirty="0" sz="1100">
                <a:latin typeface="Calibri"/>
                <a:cs typeface="Calibri"/>
              </a:rPr>
              <a:t>Produkten </a:t>
            </a:r>
            <a:r>
              <a:rPr dirty="0" sz="1100" spc="-5">
                <a:latin typeface="Calibri"/>
                <a:cs typeface="Calibri"/>
              </a:rPr>
              <a:t>und Aktivitäten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gesammelt.</a:t>
            </a:r>
            <a:endParaRPr sz="1100">
              <a:latin typeface="Calibri"/>
              <a:cs typeface="Calibri"/>
            </a:endParaRPr>
          </a:p>
          <a:p>
            <a:pPr algn="just" marL="469265" indent="-228600">
              <a:lnSpc>
                <a:spcPct val="100000"/>
              </a:lnSpc>
              <a:spcBef>
                <a:spcPts val="185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dirty="0" sz="1100" spc="-5" b="1">
                <a:latin typeface="Calibri"/>
                <a:cs typeface="Calibri"/>
              </a:rPr>
              <a:t>Selbstverpflichtung: </a:t>
            </a:r>
            <a:r>
              <a:rPr dirty="0" sz="1100" spc="-5">
                <a:latin typeface="Calibri"/>
                <a:cs typeface="Calibri"/>
              </a:rPr>
              <a:t>Darauf aufbauend setzen sich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Teilnehmenden zum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Schluss gemein-</a:t>
            </a:r>
            <a:endParaRPr sz="1100">
              <a:latin typeface="Calibri"/>
              <a:cs typeface="Calibri"/>
            </a:endParaRPr>
          </a:p>
          <a:p>
            <a:pPr algn="just" marL="469265" marR="6985">
              <a:lnSpc>
                <a:spcPts val="161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sam Ziele,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sie gemeinsam oder </a:t>
            </a:r>
            <a:r>
              <a:rPr dirty="0" sz="1100">
                <a:latin typeface="Calibri"/>
                <a:cs typeface="Calibri"/>
              </a:rPr>
              <a:t>einzeln in einem </a:t>
            </a:r>
            <a:r>
              <a:rPr dirty="0" sz="1100" spc="-5">
                <a:latin typeface="Calibri"/>
                <a:cs typeface="Calibri"/>
              </a:rPr>
              <a:t>festgelegten Zeitraum für </a:t>
            </a:r>
            <a:r>
              <a:rPr dirty="0" sz="1100">
                <a:latin typeface="Calibri"/>
                <a:cs typeface="Calibri"/>
              </a:rPr>
              <a:t>einen klima-  </a:t>
            </a:r>
            <a:r>
              <a:rPr dirty="0" sz="1100" spc="-5">
                <a:latin typeface="Calibri"/>
                <a:cs typeface="Calibri"/>
              </a:rPr>
              <a:t>freundlicheren Alltag umsetzen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wollen.</a:t>
            </a:r>
            <a:endParaRPr sz="1100">
              <a:latin typeface="Calibri"/>
              <a:cs typeface="Calibri"/>
            </a:endParaRPr>
          </a:p>
          <a:p>
            <a:pPr algn="just" marL="469265" marR="5715" indent="-228600">
              <a:lnSpc>
                <a:spcPts val="1610"/>
              </a:lnSpc>
              <a:spcBef>
                <a:spcPts val="10"/>
              </a:spcBef>
              <a:buFont typeface="Calibri"/>
              <a:buAutoNum type="arabicPeriod" startAt="5"/>
              <a:tabLst>
                <a:tab pos="469900" algn="l"/>
              </a:tabLst>
            </a:pPr>
            <a:r>
              <a:rPr dirty="0" sz="1100" spc="-5" b="1">
                <a:latin typeface="Calibri"/>
                <a:cs typeface="Calibri"/>
              </a:rPr>
              <a:t>Vertrauen ist super </a:t>
            </a:r>
            <a:r>
              <a:rPr dirty="0" sz="1100" b="1">
                <a:latin typeface="Calibri"/>
                <a:cs typeface="Calibri"/>
              </a:rPr>
              <a:t>– </a:t>
            </a:r>
            <a:r>
              <a:rPr dirty="0" sz="1100" spc="-5" b="1">
                <a:latin typeface="Calibri"/>
                <a:cs typeface="Calibri"/>
              </a:rPr>
              <a:t>manchmal </a:t>
            </a:r>
            <a:r>
              <a:rPr dirty="0" sz="1100" b="1">
                <a:latin typeface="Calibri"/>
                <a:cs typeface="Calibri"/>
              </a:rPr>
              <a:t>ist </a:t>
            </a:r>
            <a:r>
              <a:rPr dirty="0" sz="1100" spc="-5" b="1">
                <a:latin typeface="Calibri"/>
                <a:cs typeface="Calibri"/>
              </a:rPr>
              <a:t>Kontrolle besser: </a:t>
            </a:r>
            <a:r>
              <a:rPr dirty="0" sz="1100" spc="-5">
                <a:latin typeface="Calibri"/>
                <a:cs typeface="Calibri"/>
              </a:rPr>
              <a:t>Verhaltensänderung </a:t>
            </a:r>
            <a:r>
              <a:rPr dirty="0" sz="1100">
                <a:latin typeface="Calibri"/>
                <a:cs typeface="Calibri"/>
              </a:rPr>
              <a:t>ist gar </a:t>
            </a:r>
            <a:r>
              <a:rPr dirty="0" sz="1100" spc="-5">
                <a:latin typeface="Calibri"/>
                <a:cs typeface="Calibri"/>
              </a:rPr>
              <a:t>nicht </a:t>
            </a:r>
            <a:r>
              <a:rPr dirty="0" sz="1100" spc="-10">
                <a:latin typeface="Calibri"/>
                <a:cs typeface="Calibri"/>
              </a:rPr>
              <a:t>so  </a:t>
            </a:r>
            <a:r>
              <a:rPr dirty="0" sz="1100">
                <a:latin typeface="Calibri"/>
                <a:cs typeface="Calibri"/>
              </a:rPr>
              <a:t>leicht – </a:t>
            </a:r>
            <a:r>
              <a:rPr dirty="0" sz="1100" spc="-1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sich gegenseitig zu motivieren und etwas Druck aufzubauen, </a:t>
            </a:r>
            <a:r>
              <a:rPr dirty="0" sz="1100">
                <a:latin typeface="Calibri"/>
                <a:cs typeface="Calibri"/>
              </a:rPr>
              <a:t>kann </a:t>
            </a:r>
            <a:r>
              <a:rPr dirty="0" sz="1100" spc="-5">
                <a:latin typeface="Calibri"/>
                <a:cs typeface="Calibri"/>
              </a:rPr>
              <a:t>die eingegan-  </a:t>
            </a:r>
            <a:r>
              <a:rPr dirty="0" sz="1100">
                <a:latin typeface="Calibri"/>
                <a:cs typeface="Calibri"/>
              </a:rPr>
              <a:t>gene </a:t>
            </a:r>
            <a:r>
              <a:rPr dirty="0" sz="1100" spc="-5">
                <a:latin typeface="Calibri"/>
                <a:cs typeface="Calibri"/>
              </a:rPr>
              <a:t>Selbstverpflichtung </a:t>
            </a:r>
            <a:r>
              <a:rPr dirty="0" sz="1100">
                <a:latin typeface="Calibri"/>
                <a:cs typeface="Calibri"/>
              </a:rPr>
              <a:t>in einer </a:t>
            </a:r>
            <a:r>
              <a:rPr dirty="0" sz="1100" spc="-5">
                <a:latin typeface="Calibri"/>
                <a:cs typeface="Calibri"/>
              </a:rPr>
              <a:t>gemeinsamen WhatsApp-Gruppe </a:t>
            </a:r>
            <a:r>
              <a:rPr dirty="0" sz="1100">
                <a:latin typeface="Calibri"/>
                <a:cs typeface="Calibri"/>
              </a:rPr>
              <a:t>kontrolliert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werden.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algn="just" lvl="2" marL="353695" indent="-341630">
              <a:lnSpc>
                <a:spcPct val="100000"/>
              </a:lnSpc>
              <a:buAutoNum type="arabicPeriod" startAt="2"/>
              <a:tabLst>
                <a:tab pos="354330" algn="l"/>
              </a:tabLst>
            </a:pPr>
            <a:r>
              <a:rPr dirty="0" u="sng" sz="1200" spc="-5" b="0">
                <a:solidFill>
                  <a:srgbClr val="C45811"/>
                </a:solidFill>
                <a:uFill>
                  <a:solidFill>
                    <a:srgbClr val="C45811"/>
                  </a:solidFill>
                </a:uFill>
                <a:latin typeface="Calibri Light"/>
                <a:cs typeface="Calibri Light"/>
              </a:rPr>
              <a:t>Materialien</a:t>
            </a:r>
            <a:endParaRPr sz="1200">
              <a:latin typeface="Calibri Light"/>
              <a:cs typeface="Calibri Light"/>
            </a:endParaRPr>
          </a:p>
          <a:p>
            <a:pPr lvl="3" marL="697865" indent="-229235">
              <a:lnSpc>
                <a:spcPct val="100000"/>
              </a:lnSpc>
              <a:spcBef>
                <a:spcPts val="915"/>
              </a:spcBef>
              <a:buAutoNum type="arabicParenBoth"/>
              <a:tabLst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Präsentation_Klimaschutz </a:t>
            </a:r>
            <a:r>
              <a:rPr dirty="0" sz="1100" spc="-10">
                <a:latin typeface="Calibri"/>
                <a:cs typeface="Calibri"/>
              </a:rPr>
              <a:t>im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Alltag</a:t>
            </a:r>
            <a:endParaRPr sz="1100">
              <a:latin typeface="Calibri"/>
              <a:cs typeface="Calibri"/>
            </a:endParaRPr>
          </a:p>
          <a:p>
            <a:pPr lvl="3" marL="697865" indent="-229235">
              <a:lnSpc>
                <a:spcPct val="100000"/>
              </a:lnSpc>
              <a:spcBef>
                <a:spcPts val="290"/>
              </a:spcBef>
              <a:buAutoNum type="arabicParenBoth"/>
              <a:tabLst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Hintergrundinformation_Klimaschutz </a:t>
            </a:r>
            <a:r>
              <a:rPr dirty="0" sz="1100" spc="-10">
                <a:latin typeface="Calibri"/>
                <a:cs typeface="Calibri"/>
              </a:rPr>
              <a:t>im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Alltag</a:t>
            </a:r>
            <a:endParaRPr sz="1100">
              <a:latin typeface="Calibri"/>
              <a:cs typeface="Calibri"/>
            </a:endParaRPr>
          </a:p>
          <a:p>
            <a:pPr lvl="3" marL="697865" indent="-229235">
              <a:lnSpc>
                <a:spcPct val="100000"/>
              </a:lnSpc>
              <a:spcBef>
                <a:spcPts val="300"/>
              </a:spcBef>
              <a:buAutoNum type="arabicParenBoth"/>
              <a:tabLst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Apps_Klimaschutz </a:t>
            </a:r>
            <a:r>
              <a:rPr dirty="0" sz="1100">
                <a:latin typeface="Calibri"/>
                <a:cs typeface="Calibri"/>
              </a:rPr>
              <a:t>im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Alltag</a:t>
            </a:r>
            <a:endParaRPr sz="1100">
              <a:latin typeface="Calibri"/>
              <a:cs typeface="Calibri"/>
            </a:endParaRPr>
          </a:p>
          <a:p>
            <a:pPr lvl="3" marL="697865" indent="-229235">
              <a:lnSpc>
                <a:spcPct val="100000"/>
              </a:lnSpc>
              <a:spcBef>
                <a:spcPts val="290"/>
              </a:spcBef>
              <a:buAutoNum type="arabicParenBoth"/>
              <a:tabLst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Überblick_Umweltsiegel</a:t>
            </a:r>
            <a:endParaRPr sz="1100">
              <a:latin typeface="Calibri"/>
              <a:cs typeface="Calibri"/>
            </a:endParaRPr>
          </a:p>
          <a:p>
            <a:pPr lvl="3" marL="697865" indent="-229235">
              <a:lnSpc>
                <a:spcPct val="100000"/>
              </a:lnSpc>
              <a:spcBef>
                <a:spcPts val="290"/>
              </a:spcBef>
              <a:buAutoNum type="arabicParenBoth"/>
              <a:tabLst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Erarbeitungsschema_Klimaschutz </a:t>
            </a:r>
            <a:r>
              <a:rPr dirty="0" sz="1100">
                <a:latin typeface="Calibri"/>
                <a:cs typeface="Calibri"/>
              </a:rPr>
              <a:t>im</a:t>
            </a:r>
            <a:r>
              <a:rPr dirty="0" sz="1100" spc="-5">
                <a:latin typeface="Calibri"/>
                <a:cs typeface="Calibri"/>
              </a:rPr>
              <a:t> Tagesverlauf</a:t>
            </a:r>
            <a:endParaRPr sz="11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885"/>
              </a:spcBef>
            </a:pPr>
            <a:r>
              <a:rPr dirty="0" sz="1100" spc="-5" b="1">
                <a:latin typeface="Calibri"/>
                <a:cs typeface="Calibri"/>
              </a:rPr>
              <a:t>Zusätzlich:</a:t>
            </a:r>
            <a:endParaRPr sz="1100">
              <a:latin typeface="Calibri"/>
              <a:cs typeface="Calibri"/>
            </a:endParaRPr>
          </a:p>
          <a:p>
            <a:pPr marL="469265" marR="1721485" indent="-7620">
              <a:lnSpc>
                <a:spcPct val="121800"/>
              </a:lnSpc>
              <a:spcBef>
                <a:spcPts val="615"/>
              </a:spcBef>
            </a:pPr>
            <a:r>
              <a:rPr dirty="0" sz="1100">
                <a:latin typeface="Calibri"/>
                <a:cs typeface="Calibri"/>
              </a:rPr>
              <a:t>(5a) </a:t>
            </a:r>
            <a:r>
              <a:rPr dirty="0" sz="1100" spc="-5">
                <a:latin typeface="Calibri"/>
                <a:cs typeface="Calibri"/>
              </a:rPr>
              <a:t>Erarbeitungsschema_Klimaschutz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Tagesverlauf_Beispiel  </a:t>
            </a:r>
            <a:r>
              <a:rPr dirty="0" sz="1100">
                <a:latin typeface="Calibri"/>
                <a:cs typeface="Calibri"/>
              </a:rPr>
              <a:t>(5b) </a:t>
            </a:r>
            <a:r>
              <a:rPr dirty="0" sz="1100" spc="-5">
                <a:latin typeface="Calibri"/>
                <a:cs typeface="Calibri"/>
              </a:rPr>
              <a:t>Eure Fragen </a:t>
            </a:r>
            <a:r>
              <a:rPr dirty="0" sz="1100">
                <a:latin typeface="Calibri"/>
                <a:cs typeface="Calibri"/>
              </a:rPr>
              <a:t>aus </a:t>
            </a:r>
            <a:r>
              <a:rPr dirty="0" sz="1100" spc="-5">
                <a:latin typeface="Calibri"/>
                <a:cs typeface="Calibri"/>
              </a:rPr>
              <a:t>den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Workshops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lvl="1" marL="276225" indent="-264160">
              <a:lnSpc>
                <a:spcPct val="100000"/>
              </a:lnSpc>
              <a:buAutoNum type="arabicPeriod" startAt="4"/>
              <a:tabLst>
                <a:tab pos="2768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Informations-Quellen</a:t>
            </a:r>
            <a:endParaRPr sz="1400">
              <a:latin typeface="Calibri Light"/>
              <a:cs typeface="Calibri Light"/>
            </a:endParaRPr>
          </a:p>
          <a:p>
            <a:pPr algn="just" marL="469265" marR="5080" indent="-228600">
              <a:lnSpc>
                <a:spcPct val="122300"/>
              </a:lnSpc>
              <a:spcBef>
                <a:spcPts val="72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5" b="1">
                <a:latin typeface="Calibri"/>
                <a:cs typeface="Calibri"/>
              </a:rPr>
              <a:t>Utopia: </a:t>
            </a:r>
            <a:r>
              <a:rPr dirty="0" sz="1100">
                <a:latin typeface="Calibri"/>
                <a:cs typeface="Calibri"/>
              </a:rPr>
              <a:t>Diese </a:t>
            </a:r>
            <a:r>
              <a:rPr dirty="0" sz="1100" spc="-5">
                <a:latin typeface="Calibri"/>
                <a:cs typeface="Calibri"/>
              </a:rPr>
              <a:t>Seite bietet Infos und Austausch bezüglich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Themen Klimaschutz und Nach-  </a:t>
            </a:r>
            <a:r>
              <a:rPr dirty="0" sz="1100">
                <a:latin typeface="Calibri"/>
                <a:cs typeface="Calibri"/>
              </a:rPr>
              <a:t>haltigkeit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Alltag. Link: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Über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Utopia.de: nachhaltige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Kaufberatung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für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eine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nachhaltige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Entwicklung</a:t>
            </a:r>
            <a:endParaRPr sz="1100">
              <a:latin typeface="Calibri"/>
              <a:cs typeface="Calibri"/>
            </a:endParaRPr>
          </a:p>
          <a:p>
            <a:pPr algn="just" marL="469265" marR="5080" indent="-228600">
              <a:lnSpc>
                <a:spcPct val="12200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5" b="1">
                <a:latin typeface="Calibri"/>
                <a:cs typeface="Calibri"/>
              </a:rPr>
              <a:t>Siegelklarheit: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Website gibt </a:t>
            </a:r>
            <a:r>
              <a:rPr dirty="0" sz="1100">
                <a:latin typeface="Calibri"/>
                <a:cs typeface="Calibri"/>
              </a:rPr>
              <a:t>einen </a:t>
            </a:r>
            <a:r>
              <a:rPr dirty="0" sz="1100" spc="-5">
                <a:latin typeface="Calibri"/>
                <a:cs typeface="Calibri"/>
              </a:rPr>
              <a:t>Überblick über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Kriterien und Qualität </a:t>
            </a:r>
            <a:r>
              <a:rPr dirty="0" sz="1100">
                <a:latin typeface="Calibri"/>
                <a:cs typeface="Calibri"/>
              </a:rPr>
              <a:t>unterschied-  licher </a:t>
            </a:r>
            <a:r>
              <a:rPr dirty="0" sz="1100" spc="-5">
                <a:latin typeface="Calibri"/>
                <a:cs typeface="Calibri"/>
              </a:rPr>
              <a:t>Produktsiegel. Von Umweltsiegeln, </a:t>
            </a:r>
            <a:r>
              <a:rPr dirty="0" sz="1100">
                <a:latin typeface="Calibri"/>
                <a:cs typeface="Calibri"/>
              </a:rPr>
              <a:t>welche </a:t>
            </a:r>
            <a:r>
              <a:rPr dirty="0" sz="1100" spc="-5">
                <a:latin typeface="Calibri"/>
                <a:cs typeface="Calibri"/>
              </a:rPr>
              <a:t>Aussagen über besonders umwelt- und </a:t>
            </a:r>
            <a:r>
              <a:rPr dirty="0" sz="1100">
                <a:latin typeface="Calibri"/>
                <a:cs typeface="Calibri"/>
              </a:rPr>
              <a:t>kli-  mafreundliche </a:t>
            </a:r>
            <a:r>
              <a:rPr dirty="0" sz="1100" spc="-5">
                <a:latin typeface="Calibri"/>
                <a:cs typeface="Calibri"/>
              </a:rPr>
              <a:t>Herstellung </a:t>
            </a:r>
            <a:r>
              <a:rPr dirty="0" sz="1100">
                <a:latin typeface="Calibri"/>
                <a:cs typeface="Calibri"/>
              </a:rPr>
              <a:t>und/oder </a:t>
            </a:r>
            <a:r>
              <a:rPr dirty="0" sz="1100" spc="-5">
                <a:latin typeface="Calibri"/>
                <a:cs typeface="Calibri"/>
              </a:rPr>
              <a:t>Transport machen </a:t>
            </a:r>
            <a:r>
              <a:rPr dirty="0" sz="1100">
                <a:latin typeface="Calibri"/>
                <a:cs typeface="Calibri"/>
              </a:rPr>
              <a:t>sollen, </a:t>
            </a:r>
            <a:r>
              <a:rPr dirty="0" sz="1100" spc="-5">
                <a:latin typeface="Calibri"/>
                <a:cs typeface="Calibri"/>
              </a:rPr>
              <a:t>bis hin </a:t>
            </a:r>
            <a:r>
              <a:rPr dirty="0" sz="1100">
                <a:latin typeface="Calibri"/>
                <a:cs typeface="Calibri"/>
              </a:rPr>
              <a:t>zu </a:t>
            </a:r>
            <a:r>
              <a:rPr dirty="0" sz="1100" spc="-5">
                <a:latin typeface="Calibri"/>
                <a:cs typeface="Calibri"/>
              </a:rPr>
              <a:t>Siegeln, </a:t>
            </a:r>
            <a:r>
              <a:rPr dirty="0" sz="1100">
                <a:latin typeface="Calibri"/>
                <a:cs typeface="Calibri"/>
              </a:rPr>
              <a:t>welche eine  besonders </a:t>
            </a:r>
            <a:r>
              <a:rPr dirty="0" sz="1100" spc="-5">
                <a:latin typeface="Calibri"/>
                <a:cs typeface="Calibri"/>
              </a:rPr>
              <a:t>faire und soziale </a:t>
            </a:r>
            <a:r>
              <a:rPr dirty="0" sz="1100">
                <a:latin typeface="Calibri"/>
                <a:cs typeface="Calibri"/>
              </a:rPr>
              <a:t>Herstellung </a:t>
            </a:r>
            <a:r>
              <a:rPr dirty="0" sz="1100" spc="-5">
                <a:latin typeface="Calibri"/>
                <a:cs typeface="Calibri"/>
              </a:rPr>
              <a:t>kennzeichnen </a:t>
            </a:r>
            <a:r>
              <a:rPr dirty="0" sz="1100">
                <a:latin typeface="Calibri"/>
                <a:cs typeface="Calibri"/>
              </a:rPr>
              <a:t>sollen, lässt </a:t>
            </a:r>
            <a:r>
              <a:rPr dirty="0" sz="1100" spc="-5">
                <a:latin typeface="Calibri"/>
                <a:cs typeface="Calibri"/>
              </a:rPr>
              <a:t>sich </a:t>
            </a:r>
            <a:r>
              <a:rPr dirty="0" sz="1100">
                <a:latin typeface="Calibri"/>
                <a:cs typeface="Calibri"/>
              </a:rPr>
              <a:t>hier </a:t>
            </a:r>
            <a:r>
              <a:rPr dirty="0" sz="1100" spc="-5">
                <a:latin typeface="Calibri"/>
                <a:cs typeface="Calibri"/>
              </a:rPr>
              <a:t>alles finden. </a:t>
            </a:r>
            <a:r>
              <a:rPr dirty="0" sz="1100">
                <a:latin typeface="Calibri"/>
                <a:cs typeface="Calibri"/>
              </a:rPr>
              <a:t>Link: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Nachhaltige Textilien und andere Produkte einkaufen. Siegel verstehen.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–</a:t>
            </a:r>
            <a:r>
              <a:rPr dirty="0" u="sng" sz="1100" spc="1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Siegelklarheit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4521"/>
            <a:ext cx="3117850" cy="770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200660" algn="l"/>
              </a:tabLst>
            </a:pP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Planung </a:t>
            </a:r>
            <a:r>
              <a:rPr dirty="0" u="sng" sz="2000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einer</a:t>
            </a:r>
            <a:r>
              <a:rPr dirty="0" u="sng" sz="2000" spc="-1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Umweltaktion</a:t>
            </a:r>
            <a:endParaRPr sz="2000">
              <a:latin typeface="Calibri Light"/>
              <a:cs typeface="Calibri Light"/>
            </a:endParaRPr>
          </a:p>
          <a:p>
            <a:pPr lvl="1" marL="276225" indent="-26416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2768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Thema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5522442"/>
            <a:ext cx="5791200" cy="4114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2100"/>
              </a:lnSpc>
              <a:spcBef>
                <a:spcPts val="95"/>
              </a:spcBef>
            </a:pP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Bereich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Umwelt- und </a:t>
            </a:r>
            <a:r>
              <a:rPr dirty="0" sz="1100">
                <a:latin typeface="Calibri"/>
                <a:cs typeface="Calibri"/>
              </a:rPr>
              <a:t>Klimaschutzes </a:t>
            </a:r>
            <a:r>
              <a:rPr dirty="0" sz="1100" spc="-5">
                <a:latin typeface="Calibri"/>
                <a:cs typeface="Calibri"/>
              </a:rPr>
              <a:t>spielen </a:t>
            </a:r>
            <a:r>
              <a:rPr dirty="0" sz="1100">
                <a:latin typeface="Calibri"/>
                <a:cs typeface="Calibri"/>
              </a:rPr>
              <a:t>verschiedene </a:t>
            </a:r>
            <a:r>
              <a:rPr dirty="0" sz="1100" spc="-5">
                <a:latin typeface="Calibri"/>
                <a:cs typeface="Calibri"/>
              </a:rPr>
              <a:t>Gefühle und </a:t>
            </a:r>
            <a:r>
              <a:rPr dirty="0" sz="1100">
                <a:latin typeface="Calibri"/>
                <a:cs typeface="Calibri"/>
              </a:rPr>
              <a:t>Wissen eine </a:t>
            </a:r>
            <a:r>
              <a:rPr dirty="0" sz="1100" spc="-5">
                <a:latin typeface="Calibri"/>
                <a:cs typeface="Calibri"/>
              </a:rPr>
              <a:t>Rolle, </a:t>
            </a:r>
            <a:r>
              <a:rPr dirty="0" sz="1100">
                <a:latin typeface="Calibri"/>
                <a:cs typeface="Calibri"/>
              </a:rPr>
              <a:t>die  wichtig bei </a:t>
            </a:r>
            <a:r>
              <a:rPr dirty="0" sz="1100" spc="-5">
                <a:latin typeface="Calibri"/>
                <a:cs typeface="Calibri"/>
              </a:rPr>
              <a:t>der Planung einer </a:t>
            </a:r>
            <a:r>
              <a:rPr dirty="0" sz="1100">
                <a:latin typeface="Calibri"/>
                <a:cs typeface="Calibri"/>
              </a:rPr>
              <a:t>Aktion </a:t>
            </a:r>
            <a:r>
              <a:rPr dirty="0" sz="1100" spc="-5">
                <a:latin typeface="Calibri"/>
                <a:cs typeface="Calibri"/>
              </a:rPr>
              <a:t>sind. </a:t>
            </a:r>
            <a:r>
              <a:rPr dirty="0" sz="1100">
                <a:latin typeface="Calibri"/>
                <a:cs typeface="Calibri"/>
              </a:rPr>
              <a:t>Besonders negativ </a:t>
            </a:r>
            <a:r>
              <a:rPr dirty="0" sz="1100" spc="-5">
                <a:latin typeface="Calibri"/>
                <a:cs typeface="Calibri"/>
              </a:rPr>
              <a:t>konnotierte Gefühle können </a:t>
            </a:r>
            <a:r>
              <a:rPr dirty="0" sz="1100">
                <a:latin typeface="Calibri"/>
                <a:cs typeface="Calibri"/>
              </a:rPr>
              <a:t>Aktionen  verhindern, </a:t>
            </a:r>
            <a:r>
              <a:rPr dirty="0" sz="1100" spc="-5">
                <a:latin typeface="Calibri"/>
                <a:cs typeface="Calibri"/>
              </a:rPr>
              <a:t>weil sie unter </a:t>
            </a:r>
            <a:r>
              <a:rPr dirty="0" sz="1100">
                <a:latin typeface="Calibri"/>
                <a:cs typeface="Calibri"/>
              </a:rPr>
              <a:t>anderem </a:t>
            </a:r>
            <a:r>
              <a:rPr dirty="0" sz="1100" spc="-5">
                <a:latin typeface="Calibri"/>
                <a:cs typeface="Calibri"/>
              </a:rPr>
              <a:t>herausfordernd erscheinen.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Umweltpsychologie zeigt, wie </a:t>
            </a:r>
            <a:r>
              <a:rPr dirty="0" sz="1100">
                <a:latin typeface="Calibri"/>
                <a:cs typeface="Calibri"/>
              </a:rPr>
              <a:t>in  kleinen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Schritten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eine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Aktion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geplant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werden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und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passende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Zielgruppe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gebracht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werden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kann</a:t>
            </a:r>
            <a:endParaRPr sz="1100">
              <a:latin typeface="Calibri"/>
              <a:cs typeface="Calibri"/>
            </a:endParaRPr>
          </a:p>
          <a:p>
            <a:pPr algn="just" marL="12700" marR="6350">
              <a:lnSpc>
                <a:spcPct val="121800"/>
              </a:lnSpc>
            </a:pPr>
            <a:r>
              <a:rPr dirty="0" sz="1100">
                <a:latin typeface="Calibri"/>
                <a:cs typeface="Calibri"/>
              </a:rPr>
              <a:t>- diese </a:t>
            </a:r>
            <a:r>
              <a:rPr dirty="0" sz="1100" spc="-5">
                <a:latin typeface="Calibri"/>
                <a:cs typeface="Calibri"/>
              </a:rPr>
              <a:t>mithilfe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Umweltpsychologie-Canvas.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Umweltpsychologie-Canvas besteht </a:t>
            </a:r>
            <a:r>
              <a:rPr dirty="0" sz="1100">
                <a:latin typeface="Calibri"/>
                <a:cs typeface="Calibri"/>
              </a:rPr>
              <a:t>aus </a:t>
            </a:r>
            <a:r>
              <a:rPr dirty="0" sz="1100" spc="-5">
                <a:latin typeface="Calibri"/>
                <a:cs typeface="Calibri"/>
              </a:rPr>
              <a:t>Aufga-  </a:t>
            </a:r>
            <a:r>
              <a:rPr dirty="0" sz="1100">
                <a:latin typeface="Calibri"/>
                <a:cs typeface="Calibri"/>
              </a:rPr>
              <a:t>ben, </a:t>
            </a:r>
            <a:r>
              <a:rPr dirty="0" sz="1100" spc="-5">
                <a:latin typeface="Calibri"/>
                <a:cs typeface="Calibri"/>
              </a:rPr>
              <a:t>die wie folgt aussehen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können: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</a:pPr>
            <a:r>
              <a:rPr dirty="0" sz="1100" spc="-5" b="1">
                <a:solidFill>
                  <a:srgbClr val="528135"/>
                </a:solidFill>
                <a:latin typeface="Calibri"/>
                <a:cs typeface="Calibri"/>
              </a:rPr>
              <a:t>Schritt </a:t>
            </a:r>
            <a:r>
              <a:rPr dirty="0" sz="1100" spc="5" b="1">
                <a:solidFill>
                  <a:srgbClr val="528135"/>
                </a:solidFill>
                <a:latin typeface="Calibri"/>
                <a:cs typeface="Calibri"/>
              </a:rPr>
              <a:t>1: </a:t>
            </a:r>
            <a:r>
              <a:rPr dirty="0" sz="1100" spc="-5">
                <a:latin typeface="Calibri"/>
                <a:cs typeface="Calibri"/>
              </a:rPr>
              <a:t>Ziele zunächst einmal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Eigenarbeit formulieren und </a:t>
            </a:r>
            <a:r>
              <a:rPr dirty="0" sz="1100">
                <a:latin typeface="Calibri"/>
                <a:cs typeface="Calibri"/>
              </a:rPr>
              <a:t>eine </a:t>
            </a:r>
            <a:r>
              <a:rPr dirty="0" sz="1100" spc="-5">
                <a:latin typeface="Calibri"/>
                <a:cs typeface="Calibri"/>
              </a:rPr>
              <a:t>Maßnahme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benennen.</a:t>
            </a:r>
            <a:endParaRPr sz="1100">
              <a:latin typeface="Calibri"/>
              <a:cs typeface="Calibri"/>
            </a:endParaRPr>
          </a:p>
          <a:p>
            <a:pPr marL="102235" marR="6350">
              <a:lnSpc>
                <a:spcPct val="123000"/>
              </a:lnSpc>
              <a:spcBef>
                <a:spcPts val="585"/>
              </a:spcBef>
            </a:pPr>
            <a:r>
              <a:rPr dirty="0" sz="1100" spc="-5" b="1">
                <a:solidFill>
                  <a:srgbClr val="528135"/>
                </a:solidFill>
                <a:latin typeface="Calibri"/>
                <a:cs typeface="Calibri"/>
              </a:rPr>
              <a:t>Schritt </a:t>
            </a:r>
            <a:r>
              <a:rPr dirty="0" sz="1100" b="1">
                <a:solidFill>
                  <a:srgbClr val="528135"/>
                </a:solidFill>
                <a:latin typeface="Calibri"/>
                <a:cs typeface="Calibri"/>
              </a:rPr>
              <a:t>2: </a:t>
            </a:r>
            <a:r>
              <a:rPr dirty="0" sz="1100" spc="-5">
                <a:latin typeface="Calibri"/>
                <a:cs typeface="Calibri"/>
              </a:rPr>
              <a:t>Diese Maßnahme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Plenum zusammentragen und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(kleinen) Gruppe </a:t>
            </a:r>
            <a:r>
              <a:rPr dirty="0" sz="1100">
                <a:latin typeface="Calibri"/>
                <a:cs typeface="Calibri"/>
              </a:rPr>
              <a:t>besprechen, um  weiter an </a:t>
            </a:r>
            <a:r>
              <a:rPr dirty="0" sz="1100" spc="-5">
                <a:latin typeface="Calibri"/>
                <a:cs typeface="Calibri"/>
              </a:rPr>
              <a:t>dieser zu arbeiten. Dafür </a:t>
            </a:r>
            <a:r>
              <a:rPr dirty="0" sz="1100">
                <a:latin typeface="Calibri"/>
                <a:cs typeface="Calibri"/>
              </a:rPr>
              <a:t>wird </a:t>
            </a:r>
            <a:r>
              <a:rPr dirty="0" sz="1100" spc="-5">
                <a:latin typeface="Calibri"/>
                <a:cs typeface="Calibri"/>
              </a:rPr>
              <a:t>das Canvas hinzugezogen.</a:t>
            </a:r>
            <a:endParaRPr sz="11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890"/>
              </a:spcBef>
            </a:pPr>
            <a:r>
              <a:rPr dirty="0" sz="1100" spc="-5" b="1">
                <a:solidFill>
                  <a:srgbClr val="528135"/>
                </a:solidFill>
                <a:latin typeface="Calibri"/>
                <a:cs typeface="Calibri"/>
              </a:rPr>
              <a:t>Schritt </a:t>
            </a:r>
            <a:r>
              <a:rPr dirty="0" sz="1100" spc="5" b="1">
                <a:solidFill>
                  <a:srgbClr val="528135"/>
                </a:solidFill>
                <a:latin typeface="Calibri"/>
                <a:cs typeface="Calibri"/>
              </a:rPr>
              <a:t>3: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Persona-Methode hinzuziehen, </a:t>
            </a:r>
            <a:r>
              <a:rPr dirty="0" sz="110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die Zielgruppe </a:t>
            </a:r>
            <a:r>
              <a:rPr dirty="0" sz="1100">
                <a:latin typeface="Calibri"/>
                <a:cs typeface="Calibri"/>
              </a:rPr>
              <a:t>genauer </a:t>
            </a:r>
            <a:r>
              <a:rPr dirty="0" sz="1100" spc="-5">
                <a:latin typeface="Calibri"/>
                <a:cs typeface="Calibri"/>
              </a:rPr>
              <a:t>zu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definieren.</a:t>
            </a:r>
            <a:endParaRPr sz="1100">
              <a:latin typeface="Calibri"/>
              <a:cs typeface="Calibri"/>
            </a:endParaRPr>
          </a:p>
          <a:p>
            <a:pPr marL="102235" marR="5715">
              <a:lnSpc>
                <a:spcPct val="121800"/>
              </a:lnSpc>
              <a:spcBef>
                <a:spcPts val="600"/>
              </a:spcBef>
            </a:pPr>
            <a:r>
              <a:rPr dirty="0" sz="1100" spc="-5" b="1">
                <a:solidFill>
                  <a:srgbClr val="528135"/>
                </a:solidFill>
                <a:latin typeface="Calibri"/>
                <a:cs typeface="Calibri"/>
              </a:rPr>
              <a:t>Schritt </a:t>
            </a:r>
            <a:r>
              <a:rPr dirty="0" sz="1100" b="1">
                <a:solidFill>
                  <a:srgbClr val="528135"/>
                </a:solidFill>
                <a:latin typeface="Calibri"/>
                <a:cs typeface="Calibri"/>
              </a:rPr>
              <a:t>4: </a:t>
            </a:r>
            <a:r>
              <a:rPr dirty="0" sz="1100" spc="-5">
                <a:latin typeface="Calibri"/>
                <a:cs typeface="Calibri"/>
              </a:rPr>
              <a:t>Mithilfe </a:t>
            </a:r>
            <a:r>
              <a:rPr dirty="0" sz="1100">
                <a:latin typeface="Calibri"/>
                <a:cs typeface="Calibri"/>
              </a:rPr>
              <a:t>der in </a:t>
            </a:r>
            <a:r>
              <a:rPr dirty="0" sz="1100" spc="-5">
                <a:latin typeface="Calibri"/>
                <a:cs typeface="Calibri"/>
              </a:rPr>
              <a:t>Schritt </a:t>
            </a:r>
            <a:r>
              <a:rPr dirty="0" sz="1100">
                <a:latin typeface="Calibri"/>
                <a:cs typeface="Calibri"/>
              </a:rPr>
              <a:t>3 </a:t>
            </a:r>
            <a:r>
              <a:rPr dirty="0" sz="1100" spc="-5">
                <a:latin typeface="Calibri"/>
                <a:cs typeface="Calibri"/>
              </a:rPr>
              <a:t>erarbeiteten Personas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Maßnahme </a:t>
            </a:r>
            <a:r>
              <a:rPr dirty="0" sz="1100">
                <a:latin typeface="Calibri"/>
                <a:cs typeface="Calibri"/>
              </a:rPr>
              <a:t>konkretisieren. Durch die  Persona kann man </a:t>
            </a:r>
            <a:r>
              <a:rPr dirty="0" sz="1100" spc="-5">
                <a:latin typeface="Calibri"/>
                <a:cs typeface="Calibri"/>
              </a:rPr>
              <a:t>sich besser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die Zielgruppe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hineinversetzen.</a:t>
            </a:r>
            <a:endParaRPr sz="1100">
              <a:latin typeface="Calibri"/>
              <a:cs typeface="Calibri"/>
            </a:endParaRPr>
          </a:p>
          <a:p>
            <a:pPr marL="102235" marR="8890">
              <a:lnSpc>
                <a:spcPct val="121800"/>
              </a:lnSpc>
              <a:spcBef>
                <a:spcPts val="610"/>
              </a:spcBef>
            </a:pPr>
            <a:r>
              <a:rPr dirty="0" sz="1100" spc="-5" b="1">
                <a:solidFill>
                  <a:srgbClr val="528135"/>
                </a:solidFill>
                <a:latin typeface="Calibri"/>
                <a:cs typeface="Calibri"/>
              </a:rPr>
              <a:t>Schritt </a:t>
            </a:r>
            <a:r>
              <a:rPr dirty="0" sz="1100" b="1">
                <a:solidFill>
                  <a:srgbClr val="528135"/>
                </a:solidFill>
                <a:latin typeface="Calibri"/>
                <a:cs typeface="Calibri"/>
              </a:rPr>
              <a:t>5: </a:t>
            </a:r>
            <a:r>
              <a:rPr dirty="0" sz="1100" spc="-5">
                <a:latin typeface="Calibri"/>
                <a:cs typeface="Calibri"/>
              </a:rPr>
              <a:t>Einen Zeitstrahl für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Planung </a:t>
            </a:r>
            <a:r>
              <a:rPr dirty="0" sz="1100">
                <a:latin typeface="Calibri"/>
                <a:cs typeface="Calibri"/>
              </a:rPr>
              <a:t>erstellen, um die </a:t>
            </a:r>
            <a:r>
              <a:rPr dirty="0" sz="1100" spc="-5">
                <a:latin typeface="Calibri"/>
                <a:cs typeface="Calibri"/>
              </a:rPr>
              <a:t>kleinen Schritte von Anfang bis Ende  </a:t>
            </a:r>
            <a:r>
              <a:rPr dirty="0" sz="1100">
                <a:latin typeface="Calibri"/>
                <a:cs typeface="Calibri"/>
              </a:rPr>
              <a:t>zeitlich </a:t>
            </a:r>
            <a:r>
              <a:rPr dirty="0" sz="1100" spc="-5">
                <a:latin typeface="Calibri"/>
                <a:cs typeface="Calibri"/>
              </a:rPr>
              <a:t>festzulegen. Dies </a:t>
            </a:r>
            <a:r>
              <a:rPr dirty="0" sz="1100" spc="-10">
                <a:latin typeface="Calibri"/>
                <a:cs typeface="Calibri"/>
              </a:rPr>
              <a:t>kann </a:t>
            </a:r>
            <a:r>
              <a:rPr dirty="0" sz="1100" spc="-5">
                <a:latin typeface="Calibri"/>
                <a:cs typeface="Calibri"/>
              </a:rPr>
              <a:t>helfen, </a:t>
            </a:r>
            <a:r>
              <a:rPr dirty="0" sz="1100">
                <a:latin typeface="Calibri"/>
                <a:cs typeface="Calibri"/>
              </a:rPr>
              <a:t>den </a:t>
            </a:r>
            <a:r>
              <a:rPr dirty="0" sz="1100" spc="-5">
                <a:latin typeface="Calibri"/>
                <a:cs typeface="Calibri"/>
              </a:rPr>
              <a:t>Zeitraum sowie </a:t>
            </a:r>
            <a:r>
              <a:rPr dirty="0" sz="1100">
                <a:latin typeface="Calibri"/>
                <a:cs typeface="Calibri"/>
              </a:rPr>
              <a:t>den </a:t>
            </a:r>
            <a:r>
              <a:rPr dirty="0" sz="1100" spc="-5">
                <a:latin typeface="Calibri"/>
                <a:cs typeface="Calibri"/>
              </a:rPr>
              <a:t>Umfang </a:t>
            </a:r>
            <a:r>
              <a:rPr dirty="0" sz="1100">
                <a:latin typeface="Calibri"/>
                <a:cs typeface="Calibri"/>
              </a:rPr>
              <a:t>an </a:t>
            </a:r>
            <a:r>
              <a:rPr dirty="0" sz="1100" spc="-5">
                <a:latin typeface="Calibri"/>
                <a:cs typeface="Calibri"/>
              </a:rPr>
              <a:t>sich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anzupassen.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5" b="1">
                <a:latin typeface="Calibri"/>
                <a:cs typeface="Calibri"/>
              </a:rPr>
              <a:t>Kernbegriffe: </a:t>
            </a:r>
            <a:r>
              <a:rPr dirty="0" sz="1100" spc="-5">
                <a:latin typeface="Calibri"/>
                <a:cs typeface="Calibri"/>
              </a:rPr>
              <a:t>Persona-Methode, Umweltverhalten, Zielgruppe, Umweltpsychologie,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Zeitstrahl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515" y="1829434"/>
            <a:ext cx="6164579" cy="3461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464" y="9386061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5" h="0">
                <a:moveTo>
                  <a:pt x="0" y="0"/>
                </a:moveTo>
                <a:lnTo>
                  <a:pt x="182905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264" y="879094"/>
            <a:ext cx="5890895" cy="8746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339725" indent="-26416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403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Lernziele</a:t>
            </a:r>
            <a:endParaRPr sz="1400">
              <a:latin typeface="Calibri Light"/>
              <a:cs typeface="Calibri Light"/>
            </a:endParaRPr>
          </a:p>
          <a:p>
            <a:pPr lvl="2" marL="532765" marR="43180" indent="-228600">
              <a:lnSpc>
                <a:spcPct val="121800"/>
              </a:lnSpc>
              <a:spcBef>
                <a:spcPts val="745"/>
              </a:spcBef>
              <a:buFont typeface="Symbol"/>
              <a:buChar char=""/>
              <a:tabLst>
                <a:tab pos="532765" algn="l"/>
                <a:tab pos="533400" algn="l"/>
              </a:tabLst>
            </a:pPr>
            <a:r>
              <a:rPr dirty="0" sz="1100" spc="-5">
                <a:latin typeface="Calibri"/>
                <a:cs typeface="Calibri"/>
              </a:rPr>
              <a:t>Ein grundlegendes Verständnis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den Faktoren vermitteln, </a:t>
            </a:r>
            <a:r>
              <a:rPr dirty="0" sz="1100">
                <a:latin typeface="Calibri"/>
                <a:cs typeface="Calibri"/>
              </a:rPr>
              <a:t>welche das </a:t>
            </a:r>
            <a:r>
              <a:rPr dirty="0" sz="1100" spc="-5">
                <a:latin typeface="Calibri"/>
                <a:cs typeface="Calibri"/>
              </a:rPr>
              <a:t>Umweltverhalten  </a:t>
            </a:r>
            <a:r>
              <a:rPr dirty="0" sz="1100">
                <a:latin typeface="Calibri"/>
                <a:cs typeface="Calibri"/>
              </a:rPr>
              <a:t>einer Person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beeinflussen</a:t>
            </a:r>
            <a:endParaRPr sz="1100">
              <a:latin typeface="Calibri"/>
              <a:cs typeface="Calibri"/>
            </a:endParaRPr>
          </a:p>
          <a:p>
            <a:pPr lvl="2" marL="532765" indent="-2286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532765" algn="l"/>
                <a:tab pos="533400" algn="l"/>
              </a:tabLst>
            </a:pPr>
            <a:r>
              <a:rPr dirty="0" sz="1100" spc="-5">
                <a:latin typeface="Calibri"/>
                <a:cs typeface="Calibri"/>
              </a:rPr>
              <a:t>Einen </a:t>
            </a:r>
            <a:r>
              <a:rPr dirty="0" sz="1100">
                <a:latin typeface="Calibri"/>
                <a:cs typeface="Calibri"/>
              </a:rPr>
              <a:t>Überblick </a:t>
            </a:r>
            <a:r>
              <a:rPr dirty="0" sz="1100" spc="-5">
                <a:latin typeface="Calibri"/>
                <a:cs typeface="Calibri"/>
              </a:rPr>
              <a:t>über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Persona-Methode </a:t>
            </a:r>
            <a:r>
              <a:rPr dirty="0" sz="1100">
                <a:latin typeface="Calibri"/>
                <a:cs typeface="Calibri"/>
              </a:rPr>
              <a:t>und </a:t>
            </a:r>
            <a:r>
              <a:rPr dirty="0" sz="1100" spc="-10">
                <a:latin typeface="Calibri"/>
                <a:cs typeface="Calibri"/>
              </a:rPr>
              <a:t>deren </a:t>
            </a:r>
            <a:r>
              <a:rPr dirty="0" sz="1100" spc="-5">
                <a:latin typeface="Calibri"/>
                <a:cs typeface="Calibri"/>
              </a:rPr>
              <a:t>Anwendung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schaffen</a:t>
            </a:r>
            <a:endParaRPr sz="1100">
              <a:latin typeface="Calibri"/>
              <a:cs typeface="Calibri"/>
            </a:endParaRPr>
          </a:p>
          <a:p>
            <a:pPr lvl="2" marL="532765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532765" algn="l"/>
                <a:tab pos="533400" algn="l"/>
              </a:tabLst>
            </a:pPr>
            <a:r>
              <a:rPr dirty="0" sz="1100" spc="-5">
                <a:latin typeface="Calibri"/>
                <a:cs typeface="Calibri"/>
              </a:rPr>
              <a:t>Eine kompakte Übersicht </a:t>
            </a:r>
            <a:r>
              <a:rPr dirty="0" sz="1100" spc="-10">
                <a:latin typeface="Calibri"/>
                <a:cs typeface="Calibri"/>
              </a:rPr>
              <a:t>zur </a:t>
            </a:r>
            <a:r>
              <a:rPr dirty="0" sz="1100" spc="-5">
                <a:latin typeface="Calibri"/>
                <a:cs typeface="Calibri"/>
              </a:rPr>
              <a:t>Planung </a:t>
            </a:r>
            <a:r>
              <a:rPr dirty="0" sz="1100">
                <a:latin typeface="Calibri"/>
                <a:cs typeface="Calibri"/>
              </a:rPr>
              <a:t>einer eigenen </a:t>
            </a:r>
            <a:r>
              <a:rPr dirty="0" sz="1100" spc="-5">
                <a:latin typeface="Calibri"/>
                <a:cs typeface="Calibri"/>
              </a:rPr>
              <a:t>Umweltaktion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vermitteln</a:t>
            </a:r>
            <a:endParaRPr sz="11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200">
              <a:latin typeface="Calibri"/>
              <a:cs typeface="Calibri"/>
            </a:endParaRPr>
          </a:p>
          <a:p>
            <a:pPr lvl="1" marL="339725" indent="-26416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40360" algn="l"/>
              </a:tabLst>
            </a:pP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Inhaltliche Zusammenfassung</a:t>
            </a:r>
            <a:endParaRPr sz="1400">
              <a:latin typeface="Calibri Light"/>
              <a:cs typeface="Calibri Light"/>
            </a:endParaRPr>
          </a:p>
          <a:p>
            <a:pPr marL="76200">
              <a:lnSpc>
                <a:spcPct val="100000"/>
              </a:lnSpc>
              <a:spcBef>
                <a:spcPts val="969"/>
              </a:spcBef>
            </a:pPr>
            <a:r>
              <a:rPr dirty="0" sz="1100" b="0">
                <a:solidFill>
                  <a:srgbClr val="C45811"/>
                </a:solidFill>
                <a:latin typeface="Calibri Light"/>
                <a:cs typeface="Calibri Light"/>
              </a:rPr>
              <a:t>Kurzer </a:t>
            </a:r>
            <a:r>
              <a:rPr dirty="0" sz="1100" spc="-5" b="0">
                <a:solidFill>
                  <a:srgbClr val="C45811"/>
                </a:solidFill>
                <a:latin typeface="Calibri Light"/>
                <a:cs typeface="Calibri Light"/>
              </a:rPr>
              <a:t>Einblick: Umweltpsychologie und</a:t>
            </a:r>
            <a:r>
              <a:rPr dirty="0" sz="1100" spc="-20" b="0">
                <a:solidFill>
                  <a:srgbClr val="C45811"/>
                </a:solidFill>
                <a:latin typeface="Calibri Light"/>
                <a:cs typeface="Calibri Light"/>
              </a:rPr>
              <a:t> </a:t>
            </a:r>
            <a:r>
              <a:rPr dirty="0" sz="1100" spc="-5" b="0">
                <a:solidFill>
                  <a:srgbClr val="C45811"/>
                </a:solidFill>
                <a:latin typeface="Calibri Light"/>
                <a:cs typeface="Calibri Light"/>
              </a:rPr>
              <a:t>Umweltverhalten</a:t>
            </a:r>
            <a:endParaRPr sz="1100">
              <a:latin typeface="Calibri Light"/>
              <a:cs typeface="Calibri Light"/>
            </a:endParaRPr>
          </a:p>
          <a:p>
            <a:pPr algn="just" marL="76200" marR="43180">
              <a:lnSpc>
                <a:spcPct val="122100"/>
              </a:lnSpc>
              <a:spcBef>
                <a:spcPts val="595"/>
              </a:spcBef>
            </a:pPr>
            <a:r>
              <a:rPr dirty="0" sz="1100" spc="-5">
                <a:latin typeface="Calibri"/>
                <a:cs typeface="Calibri"/>
              </a:rPr>
              <a:t>Auf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Frage hin, </a:t>
            </a:r>
            <a:r>
              <a:rPr dirty="0" sz="1100">
                <a:latin typeface="Calibri"/>
                <a:cs typeface="Calibri"/>
              </a:rPr>
              <a:t>was </a:t>
            </a:r>
            <a:r>
              <a:rPr dirty="0" sz="1100" spc="-5">
                <a:latin typeface="Calibri"/>
                <a:cs typeface="Calibri"/>
              </a:rPr>
              <a:t>einen </a:t>
            </a:r>
            <a:r>
              <a:rPr dirty="0" sz="1100">
                <a:latin typeface="Calibri"/>
                <a:cs typeface="Calibri"/>
              </a:rPr>
              <a:t>Menschen </a:t>
            </a:r>
            <a:r>
              <a:rPr dirty="0" sz="1100" spc="-5">
                <a:latin typeface="Calibri"/>
                <a:cs typeface="Calibri"/>
              </a:rPr>
              <a:t>letztendlich dazu </a:t>
            </a:r>
            <a:r>
              <a:rPr dirty="0" sz="1100">
                <a:latin typeface="Calibri"/>
                <a:cs typeface="Calibri"/>
              </a:rPr>
              <a:t>bewegt, </a:t>
            </a:r>
            <a:r>
              <a:rPr dirty="0" sz="1100" spc="-5">
                <a:latin typeface="Calibri"/>
                <a:cs typeface="Calibri"/>
              </a:rPr>
              <a:t>sich oder sich </a:t>
            </a:r>
            <a:r>
              <a:rPr dirty="0" sz="1100">
                <a:latin typeface="Calibri"/>
                <a:cs typeface="Calibri"/>
              </a:rPr>
              <a:t>eben </a:t>
            </a:r>
            <a:r>
              <a:rPr dirty="0" sz="1100" spc="-5">
                <a:latin typeface="Calibri"/>
                <a:cs typeface="Calibri"/>
              </a:rPr>
              <a:t>nicht nachhal-  </a:t>
            </a:r>
            <a:r>
              <a:rPr dirty="0" sz="1100">
                <a:latin typeface="Calibri"/>
                <a:cs typeface="Calibri"/>
              </a:rPr>
              <a:t>tig </a:t>
            </a:r>
            <a:r>
              <a:rPr dirty="0" sz="1100" spc="-5">
                <a:latin typeface="Calibri"/>
                <a:cs typeface="Calibri"/>
              </a:rPr>
              <a:t>und umweltfreundlich zu </a:t>
            </a:r>
            <a:r>
              <a:rPr dirty="0" sz="1100">
                <a:latin typeface="Calibri"/>
                <a:cs typeface="Calibri"/>
              </a:rPr>
              <a:t>verhalten, haben die </a:t>
            </a:r>
            <a:r>
              <a:rPr dirty="0" sz="1100" spc="-5">
                <a:latin typeface="Calibri"/>
                <a:cs typeface="Calibri"/>
              </a:rPr>
              <a:t>Umweltpsychologen vom Wandelwerk </a:t>
            </a:r>
            <a:r>
              <a:rPr dirty="0" sz="1100">
                <a:latin typeface="Calibri"/>
                <a:cs typeface="Calibri"/>
              </a:rPr>
              <a:t>e.V. ein  “Modell </a:t>
            </a:r>
            <a:r>
              <a:rPr dirty="0" sz="1100" spc="-5">
                <a:latin typeface="Calibri"/>
                <a:cs typeface="Calibri"/>
              </a:rPr>
              <a:t>zur Erklärung umweltschützenden Verhaltens” erarbeitet. Dieses definiert Umweltverhalten  </a:t>
            </a:r>
            <a:r>
              <a:rPr dirty="0" sz="1100">
                <a:latin typeface="Calibri"/>
                <a:cs typeface="Calibri"/>
              </a:rPr>
              <a:t>als </a:t>
            </a:r>
            <a:r>
              <a:rPr dirty="0" sz="1100" spc="-5">
                <a:latin typeface="Calibri"/>
                <a:cs typeface="Calibri"/>
              </a:rPr>
              <a:t>Resultat verschiedener Einflüsse, und </a:t>
            </a:r>
            <a:r>
              <a:rPr dirty="0" sz="1100">
                <a:latin typeface="Calibri"/>
                <a:cs typeface="Calibri"/>
              </a:rPr>
              <a:t>es </a:t>
            </a:r>
            <a:r>
              <a:rPr dirty="0" sz="1100" spc="-5">
                <a:latin typeface="Calibri"/>
                <a:cs typeface="Calibri"/>
              </a:rPr>
              <a:t>zeigt sich darin, </a:t>
            </a:r>
            <a:r>
              <a:rPr dirty="0" sz="1100">
                <a:latin typeface="Calibri"/>
                <a:cs typeface="Calibri"/>
              </a:rPr>
              <a:t>dass wir </a:t>
            </a:r>
            <a:r>
              <a:rPr dirty="0" sz="1100" spc="-5">
                <a:latin typeface="Calibri"/>
                <a:cs typeface="Calibri"/>
              </a:rPr>
              <a:t>uns entweder umweltschützend  </a:t>
            </a:r>
            <a:r>
              <a:rPr dirty="0" sz="1100">
                <a:latin typeface="Calibri"/>
                <a:cs typeface="Calibri"/>
              </a:rPr>
              <a:t>oder </a:t>
            </a:r>
            <a:r>
              <a:rPr dirty="0" sz="1100" spc="-5">
                <a:latin typeface="Calibri"/>
                <a:cs typeface="Calibri"/>
              </a:rPr>
              <a:t>umweltschädigend </a:t>
            </a:r>
            <a:r>
              <a:rPr dirty="0" sz="1100">
                <a:latin typeface="Calibri"/>
                <a:cs typeface="Calibri"/>
              </a:rPr>
              <a:t>verhalten </a:t>
            </a:r>
            <a:r>
              <a:rPr dirty="0" sz="1100" spc="-5">
                <a:latin typeface="Calibri"/>
                <a:cs typeface="Calibri"/>
              </a:rPr>
              <a:t>(Hamann </a:t>
            </a:r>
            <a:r>
              <a:rPr dirty="0" sz="1100">
                <a:latin typeface="Calibri"/>
                <a:cs typeface="Calibri"/>
              </a:rPr>
              <a:t>et al. </a:t>
            </a:r>
            <a:r>
              <a:rPr dirty="0" sz="1100" spc="-5">
                <a:latin typeface="Calibri"/>
                <a:cs typeface="Calibri"/>
              </a:rPr>
              <a:t>2016: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70,117).</a:t>
            </a:r>
            <a:endParaRPr sz="1100">
              <a:latin typeface="Calibri"/>
              <a:cs typeface="Calibri"/>
            </a:endParaRPr>
          </a:p>
          <a:p>
            <a:pPr algn="just" marL="76200" marR="3326765">
              <a:lnSpc>
                <a:spcPct val="122100"/>
              </a:lnSpc>
              <a:spcBef>
                <a:spcPts val="610"/>
              </a:spcBef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unterschiedlichen Einflüsse </a:t>
            </a:r>
            <a:r>
              <a:rPr dirty="0" sz="1100">
                <a:latin typeface="Calibri"/>
                <a:cs typeface="Calibri"/>
              </a:rPr>
              <a:t>werden in  der </a:t>
            </a:r>
            <a:r>
              <a:rPr dirty="0" sz="1100" spc="-5">
                <a:latin typeface="Calibri"/>
                <a:cs typeface="Calibri"/>
              </a:rPr>
              <a:t>vom </a:t>
            </a:r>
            <a:r>
              <a:rPr dirty="0" sz="1100">
                <a:latin typeface="Calibri"/>
                <a:cs typeface="Calibri"/>
              </a:rPr>
              <a:t>Wandelwerk erstellten </a:t>
            </a:r>
            <a:r>
              <a:rPr dirty="0" sz="1100" spc="-5">
                <a:latin typeface="Calibri"/>
                <a:cs typeface="Calibri"/>
              </a:rPr>
              <a:t>Grafik des  Modells aufgezeigt: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Grafik</a:t>
            </a:r>
            <a:r>
              <a:rPr dirty="0" baseline="31746" sz="1050" spc="-7">
                <a:latin typeface="Calibri"/>
                <a:cs typeface="Calibri"/>
              </a:rPr>
              <a:t>3 </a:t>
            </a:r>
            <a:r>
              <a:rPr dirty="0" sz="1100" spc="-5">
                <a:latin typeface="Calibri"/>
                <a:cs typeface="Calibri"/>
              </a:rPr>
              <a:t>zeigt </a:t>
            </a:r>
            <a:r>
              <a:rPr dirty="0" sz="1100">
                <a:latin typeface="Calibri"/>
                <a:cs typeface="Calibri"/>
              </a:rPr>
              <a:t>drei  </a:t>
            </a:r>
            <a:r>
              <a:rPr dirty="0" sz="1100" spc="-5">
                <a:latin typeface="Calibri"/>
                <a:cs typeface="Calibri"/>
              </a:rPr>
              <a:t>Einflussfaktoren, die abgewogen </a:t>
            </a:r>
            <a:r>
              <a:rPr dirty="0" sz="1100">
                <a:latin typeface="Calibri"/>
                <a:cs typeface="Calibri"/>
              </a:rPr>
              <a:t>werden  </a:t>
            </a:r>
            <a:r>
              <a:rPr dirty="0" sz="1100" spc="-5">
                <a:latin typeface="Calibri"/>
                <a:cs typeface="Calibri"/>
              </a:rPr>
              <a:t>und zur </a:t>
            </a:r>
            <a:r>
              <a:rPr dirty="0" sz="1100">
                <a:latin typeface="Calibri"/>
                <a:cs typeface="Calibri"/>
              </a:rPr>
              <a:t>Intention </a:t>
            </a:r>
            <a:r>
              <a:rPr dirty="0" sz="1100" spc="-5">
                <a:latin typeface="Calibri"/>
                <a:cs typeface="Calibri"/>
              </a:rPr>
              <a:t>führen, </a:t>
            </a:r>
            <a:r>
              <a:rPr dirty="0" sz="1100">
                <a:latin typeface="Calibri"/>
                <a:cs typeface="Calibri"/>
              </a:rPr>
              <a:t>ob </a:t>
            </a:r>
            <a:r>
              <a:rPr dirty="0" sz="1100" spc="-5">
                <a:latin typeface="Calibri"/>
                <a:cs typeface="Calibri"/>
              </a:rPr>
              <a:t>und </a:t>
            </a:r>
            <a:r>
              <a:rPr dirty="0" sz="1100">
                <a:latin typeface="Calibri"/>
                <a:cs typeface="Calibri"/>
              </a:rPr>
              <a:t>inwiefern  </a:t>
            </a:r>
            <a:r>
              <a:rPr dirty="0" sz="1100" spc="-5">
                <a:latin typeface="Calibri"/>
                <a:cs typeface="Calibri"/>
              </a:rPr>
              <a:t>umweltschützendes Verhalten folgt </a:t>
            </a:r>
            <a:r>
              <a:rPr dirty="0" sz="1100">
                <a:latin typeface="Calibri"/>
                <a:cs typeface="Calibri"/>
              </a:rPr>
              <a:t>oder  </a:t>
            </a:r>
            <a:r>
              <a:rPr dirty="0" sz="1100" spc="-5">
                <a:latin typeface="Calibri"/>
                <a:cs typeface="Calibri"/>
              </a:rPr>
              <a:t>nicht.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Faktoren sind </a:t>
            </a:r>
            <a:r>
              <a:rPr dirty="0" sz="1100" spc="-5" i="1">
                <a:latin typeface="Calibri"/>
                <a:cs typeface="Calibri"/>
              </a:rPr>
              <a:t>Persönliche Ökolo-  </a:t>
            </a:r>
            <a:r>
              <a:rPr dirty="0" sz="1100" spc="-5" i="1">
                <a:latin typeface="Calibri"/>
                <a:cs typeface="Calibri"/>
              </a:rPr>
              <a:t>gische Normen, Soziale Normen sowie  (Verhaltens-) </a:t>
            </a:r>
            <a:r>
              <a:rPr dirty="0" sz="1100" i="1">
                <a:latin typeface="Calibri"/>
                <a:cs typeface="Calibri"/>
              </a:rPr>
              <a:t>Kosten </a:t>
            </a:r>
            <a:r>
              <a:rPr dirty="0" sz="1100" spc="-5" i="1">
                <a:latin typeface="Calibri"/>
                <a:cs typeface="Calibri"/>
              </a:rPr>
              <a:t>und Nutzen</a:t>
            </a:r>
            <a:r>
              <a:rPr dirty="0" sz="1100" spc="-5">
                <a:latin typeface="Calibri"/>
                <a:cs typeface="Calibri"/>
              </a:rPr>
              <a:t>, </a:t>
            </a:r>
            <a:r>
              <a:rPr dirty="0" sz="1100">
                <a:latin typeface="Calibri"/>
                <a:cs typeface="Calibri"/>
              </a:rPr>
              <a:t>wo sich  das </a:t>
            </a:r>
            <a:r>
              <a:rPr dirty="0" sz="1100" spc="-5">
                <a:latin typeface="Calibri"/>
                <a:cs typeface="Calibri"/>
              </a:rPr>
              <a:t>Erstgenannte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weitere </a:t>
            </a:r>
            <a:r>
              <a:rPr dirty="0" sz="1100">
                <a:latin typeface="Calibri"/>
                <a:cs typeface="Calibri"/>
              </a:rPr>
              <a:t>Komponenten  </a:t>
            </a:r>
            <a:r>
              <a:rPr dirty="0" sz="1100" spc="-5">
                <a:latin typeface="Calibri"/>
                <a:cs typeface="Calibri"/>
              </a:rPr>
              <a:t>aufteilt, </a:t>
            </a:r>
            <a:r>
              <a:rPr dirty="0" sz="1100">
                <a:latin typeface="Calibri"/>
                <a:cs typeface="Calibri"/>
              </a:rPr>
              <a:t>die des </a:t>
            </a:r>
            <a:r>
              <a:rPr dirty="0" sz="1100" spc="-5" i="1">
                <a:latin typeface="Calibri"/>
                <a:cs typeface="Calibri"/>
              </a:rPr>
              <a:t>Problembewusstseins</a:t>
            </a:r>
            <a:r>
              <a:rPr dirty="0" sz="1100" spc="-5">
                <a:latin typeface="Calibri"/>
                <a:cs typeface="Calibri"/>
              </a:rPr>
              <a:t>, </a:t>
            </a:r>
            <a:r>
              <a:rPr dirty="0" sz="1100" spc="-5" i="1">
                <a:latin typeface="Calibri"/>
                <a:cs typeface="Calibri"/>
              </a:rPr>
              <a:t>Ver-  </a:t>
            </a:r>
            <a:r>
              <a:rPr dirty="0" sz="1100" spc="-5" i="1">
                <a:latin typeface="Calibri"/>
                <a:cs typeface="Calibri"/>
              </a:rPr>
              <a:t>antwortungsgefühls </a:t>
            </a:r>
            <a:r>
              <a:rPr dirty="0" sz="1100" spc="-5">
                <a:latin typeface="Calibri"/>
                <a:cs typeface="Calibri"/>
              </a:rPr>
              <a:t>und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 i="1">
                <a:latin typeface="Calibri"/>
                <a:cs typeface="Calibri"/>
              </a:rPr>
              <a:t>Selbstwirk-  </a:t>
            </a:r>
            <a:r>
              <a:rPr dirty="0" sz="1100" spc="-5" i="1">
                <a:latin typeface="Calibri"/>
                <a:cs typeface="Calibri"/>
              </a:rPr>
              <a:t>samkeit</a:t>
            </a:r>
            <a:r>
              <a:rPr dirty="0" sz="1100" spc="-5">
                <a:latin typeface="Calibri"/>
                <a:cs typeface="Calibri"/>
              </a:rPr>
              <a:t>. So </a:t>
            </a:r>
            <a:r>
              <a:rPr dirty="0" sz="1100">
                <a:latin typeface="Calibri"/>
                <a:cs typeface="Calibri"/>
              </a:rPr>
              <a:t>individuell der Mensch </a:t>
            </a:r>
            <a:r>
              <a:rPr dirty="0" sz="1100" spc="-5">
                <a:latin typeface="Calibri"/>
                <a:cs typeface="Calibri"/>
              </a:rPr>
              <a:t>und  seine Lebensrealitäten sind, baut dieses  </a:t>
            </a:r>
            <a:r>
              <a:rPr dirty="0" sz="1100">
                <a:latin typeface="Calibri"/>
                <a:cs typeface="Calibri"/>
              </a:rPr>
              <a:t>Modell auf ein </a:t>
            </a:r>
            <a:r>
              <a:rPr dirty="0" sz="1100" spc="-5">
                <a:latin typeface="Calibri"/>
                <a:cs typeface="Calibri"/>
              </a:rPr>
              <a:t>rationales Menschenbild,  weshalb </a:t>
            </a:r>
            <a:r>
              <a:rPr dirty="0" sz="1100">
                <a:latin typeface="Calibri"/>
                <a:cs typeface="Calibri"/>
              </a:rPr>
              <a:t>auch </a:t>
            </a:r>
            <a:r>
              <a:rPr dirty="0" sz="1100" spc="-5">
                <a:latin typeface="Calibri"/>
                <a:cs typeface="Calibri"/>
              </a:rPr>
              <a:t>Faktoren wie </a:t>
            </a:r>
            <a:r>
              <a:rPr dirty="0" sz="1100" spc="-5" i="1">
                <a:latin typeface="Calibri"/>
                <a:cs typeface="Calibri"/>
              </a:rPr>
              <a:t>Gewohnheiten  </a:t>
            </a:r>
            <a:r>
              <a:rPr dirty="0" sz="1100" spc="-5">
                <a:latin typeface="Calibri"/>
                <a:cs typeface="Calibri"/>
              </a:rPr>
              <a:t>und </a:t>
            </a:r>
            <a:r>
              <a:rPr dirty="0" sz="1100" spc="-5" i="1">
                <a:latin typeface="Calibri"/>
                <a:cs typeface="Calibri"/>
              </a:rPr>
              <a:t>Emotionen </a:t>
            </a:r>
            <a:r>
              <a:rPr dirty="0" sz="1100">
                <a:latin typeface="Calibri"/>
                <a:cs typeface="Calibri"/>
              </a:rPr>
              <a:t>mit </a:t>
            </a:r>
            <a:r>
              <a:rPr dirty="0" sz="1100" spc="-5">
                <a:latin typeface="Calibri"/>
                <a:cs typeface="Calibri"/>
              </a:rPr>
              <a:t>aufgeführt werden.  </a:t>
            </a:r>
            <a:r>
              <a:rPr dirty="0" sz="1100">
                <a:latin typeface="Calibri"/>
                <a:cs typeface="Calibri"/>
              </a:rPr>
              <a:t>Diese </a:t>
            </a:r>
            <a:r>
              <a:rPr dirty="0" sz="1100" spc="-5">
                <a:latin typeface="Calibri"/>
                <a:cs typeface="Calibri"/>
              </a:rPr>
              <a:t>spielen bei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Entscheidung für </a:t>
            </a:r>
            <a:r>
              <a:rPr dirty="0" sz="1100">
                <a:latin typeface="Calibri"/>
                <a:cs typeface="Calibri"/>
              </a:rPr>
              <a:t>ein  </a:t>
            </a:r>
            <a:r>
              <a:rPr dirty="0" sz="1100" spc="-5">
                <a:latin typeface="Calibri"/>
                <a:cs typeface="Calibri"/>
              </a:rPr>
              <a:t>umweltbewusstes Verhalten </a:t>
            </a:r>
            <a:r>
              <a:rPr dirty="0" sz="1100">
                <a:latin typeface="Calibri"/>
                <a:cs typeface="Calibri"/>
              </a:rPr>
              <a:t>ebenfalls eine  </a:t>
            </a:r>
            <a:r>
              <a:rPr dirty="0" sz="1100" spc="-5">
                <a:latin typeface="Calibri"/>
                <a:cs typeface="Calibri"/>
              </a:rPr>
              <a:t>große Rolle, </a:t>
            </a:r>
            <a:r>
              <a:rPr dirty="0" sz="1100">
                <a:latin typeface="Calibri"/>
                <a:cs typeface="Calibri"/>
              </a:rPr>
              <a:t>woran </a:t>
            </a:r>
            <a:r>
              <a:rPr dirty="0" sz="1100" spc="-5">
                <a:latin typeface="Calibri"/>
                <a:cs typeface="Calibri"/>
              </a:rPr>
              <a:t>aufgebaut </a:t>
            </a:r>
            <a:r>
              <a:rPr dirty="0" sz="1100">
                <a:latin typeface="Calibri"/>
                <a:cs typeface="Calibri"/>
              </a:rPr>
              <a:t>werden  </a:t>
            </a:r>
            <a:r>
              <a:rPr dirty="0" sz="1100" spc="-5">
                <a:latin typeface="Calibri"/>
                <a:cs typeface="Calibri"/>
              </a:rPr>
              <a:t>kann.</a:t>
            </a:r>
            <a:endParaRPr sz="1100">
              <a:latin typeface="Calibri"/>
              <a:cs typeface="Calibri"/>
            </a:endParaRPr>
          </a:p>
          <a:p>
            <a:pPr algn="just" marL="76200" marR="3328035">
              <a:lnSpc>
                <a:spcPct val="122100"/>
              </a:lnSpc>
              <a:spcBef>
                <a:spcPts val="595"/>
              </a:spcBef>
            </a:pPr>
            <a:r>
              <a:rPr dirty="0" sz="110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alle Motivationen zu fassen, </a:t>
            </a:r>
            <a:r>
              <a:rPr dirty="0" sz="1100">
                <a:latin typeface="Calibri"/>
                <a:cs typeface="Calibri"/>
              </a:rPr>
              <a:t>bedarf es  auf der einen </a:t>
            </a:r>
            <a:r>
              <a:rPr dirty="0" sz="1100" spc="-5">
                <a:latin typeface="Calibri"/>
                <a:cs typeface="Calibri"/>
              </a:rPr>
              <a:t>Seite Umweltbildung und  Aufklärung und </a:t>
            </a:r>
            <a:r>
              <a:rPr dirty="0" sz="1100">
                <a:latin typeface="Calibri"/>
                <a:cs typeface="Calibri"/>
              </a:rPr>
              <a:t>auf anderer </a:t>
            </a:r>
            <a:r>
              <a:rPr dirty="0" sz="1100" spc="-5">
                <a:latin typeface="Calibri"/>
                <a:cs typeface="Calibri"/>
              </a:rPr>
              <a:t>Seite des  schrittweisen Vorgehens </a:t>
            </a:r>
            <a:r>
              <a:rPr dirty="0" sz="1100" spc="-10">
                <a:latin typeface="Calibri"/>
                <a:cs typeface="Calibri"/>
              </a:rPr>
              <a:t>zur </a:t>
            </a:r>
            <a:r>
              <a:rPr dirty="0" sz="1100" spc="-5">
                <a:latin typeface="Calibri"/>
                <a:cs typeface="Calibri"/>
              </a:rPr>
              <a:t>Planung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einer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algn="just" marL="76200">
              <a:lnSpc>
                <a:spcPct val="100000"/>
              </a:lnSpc>
            </a:pPr>
            <a:r>
              <a:rPr dirty="0" baseline="31746" sz="1050" spc="-7">
                <a:latin typeface="Calibri"/>
                <a:cs typeface="Calibri"/>
              </a:rPr>
              <a:t>3 </a:t>
            </a:r>
            <a:r>
              <a:rPr dirty="0" sz="1000" spc="-5">
                <a:latin typeface="Calibri"/>
                <a:cs typeface="Calibri"/>
              </a:rPr>
              <a:t>Quelle: Psychologie </a:t>
            </a:r>
            <a:r>
              <a:rPr dirty="0" sz="1000">
                <a:latin typeface="Calibri"/>
                <a:cs typeface="Calibri"/>
              </a:rPr>
              <a:t>im </a:t>
            </a:r>
            <a:r>
              <a:rPr dirty="0" sz="1000" spc="-5">
                <a:latin typeface="Calibri"/>
                <a:cs typeface="Calibri"/>
              </a:rPr>
              <a:t>Umweltschutz – Handbuch </a:t>
            </a:r>
            <a:r>
              <a:rPr dirty="0" sz="1000">
                <a:latin typeface="Calibri"/>
                <a:cs typeface="Calibri"/>
              </a:rPr>
              <a:t>zur </a:t>
            </a:r>
            <a:r>
              <a:rPr dirty="0" sz="1000" spc="-5">
                <a:latin typeface="Calibri"/>
                <a:cs typeface="Calibri"/>
              </a:rPr>
              <a:t>Förderung nachhaltigen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Handelns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1982" y="4247600"/>
            <a:ext cx="3191444" cy="461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41604"/>
            <a:ext cx="5788660" cy="2938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22300"/>
              </a:lnSpc>
              <a:spcBef>
                <a:spcPts val="105"/>
              </a:spcBef>
            </a:pPr>
            <a:r>
              <a:rPr dirty="0" sz="1100" spc="-5">
                <a:latin typeface="Calibri"/>
                <a:cs typeface="Calibri"/>
              </a:rPr>
              <a:t>Umweltschutzaktion. Umweltbildung </a:t>
            </a:r>
            <a:r>
              <a:rPr dirty="0" sz="1100">
                <a:latin typeface="Calibri"/>
                <a:cs typeface="Calibri"/>
              </a:rPr>
              <a:t>wird im </a:t>
            </a:r>
            <a:r>
              <a:rPr dirty="0" sz="1100" spc="-5">
                <a:latin typeface="Calibri"/>
                <a:cs typeface="Calibri"/>
              </a:rPr>
              <a:t>Rahmen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Themen „Grundlagen Klimawandel“ (siehe  </a:t>
            </a:r>
            <a:r>
              <a:rPr dirty="0" sz="1100">
                <a:latin typeface="Calibri"/>
                <a:cs typeface="Calibri"/>
              </a:rPr>
              <a:t>Kapitel 1) </a:t>
            </a:r>
            <a:r>
              <a:rPr dirty="0" sz="1100" spc="-5">
                <a:latin typeface="Calibri"/>
                <a:cs typeface="Calibri"/>
              </a:rPr>
              <a:t>und „Klimaschutz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Alltag“ (siehe Kapitel </a:t>
            </a:r>
            <a:r>
              <a:rPr dirty="0" sz="1100">
                <a:latin typeface="Calibri"/>
                <a:cs typeface="Calibri"/>
              </a:rPr>
              <a:t>2) </a:t>
            </a:r>
            <a:r>
              <a:rPr dirty="0" sz="1100" spc="-5">
                <a:latin typeface="Calibri"/>
                <a:cs typeface="Calibri"/>
              </a:rPr>
              <a:t>behandelt.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diesem Kapitel </a:t>
            </a:r>
            <a:r>
              <a:rPr dirty="0" sz="1100">
                <a:latin typeface="Calibri"/>
                <a:cs typeface="Calibri"/>
              </a:rPr>
              <a:t>geht es </a:t>
            </a:r>
            <a:r>
              <a:rPr dirty="0" sz="1100" spc="-5">
                <a:latin typeface="Calibri"/>
                <a:cs typeface="Calibri"/>
              </a:rPr>
              <a:t>darum,  </a:t>
            </a:r>
            <a:r>
              <a:rPr dirty="0" sz="1100">
                <a:latin typeface="Calibri"/>
                <a:cs typeface="Calibri"/>
              </a:rPr>
              <a:t>die einzelnen </a:t>
            </a:r>
            <a:r>
              <a:rPr dirty="0" sz="1100" spc="-5">
                <a:latin typeface="Calibri"/>
                <a:cs typeface="Calibri"/>
              </a:rPr>
              <a:t>Schritte zur Planung </a:t>
            </a:r>
            <a:r>
              <a:rPr dirty="0" sz="1100">
                <a:latin typeface="Calibri"/>
                <a:cs typeface="Calibri"/>
              </a:rPr>
              <a:t>einer </a:t>
            </a:r>
            <a:r>
              <a:rPr dirty="0" sz="1100" spc="-5">
                <a:latin typeface="Calibri"/>
                <a:cs typeface="Calibri"/>
              </a:rPr>
              <a:t>Umweltschutzaktion </a:t>
            </a:r>
            <a:r>
              <a:rPr dirty="0" sz="1100">
                <a:latin typeface="Calibri"/>
                <a:cs typeface="Calibri"/>
              </a:rPr>
              <a:t>zu</a:t>
            </a:r>
            <a:r>
              <a:rPr dirty="0" sz="1100" spc="-5">
                <a:latin typeface="Calibri"/>
                <a:cs typeface="Calibri"/>
              </a:rPr>
              <a:t> erklären.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algn="just" lvl="1" marL="276225" indent="-264160">
              <a:lnSpc>
                <a:spcPct val="100000"/>
              </a:lnSpc>
              <a:buAutoNum type="arabicPeriod" startAt="4"/>
              <a:tabLst>
                <a:tab pos="2768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Schrittweise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Methode </a:t>
            </a: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zur Planung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einer</a:t>
            </a:r>
            <a:r>
              <a:rPr dirty="0" u="sng" sz="1400" spc="-1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Umweltschutzaktion</a:t>
            </a:r>
            <a:endParaRPr sz="1400">
              <a:latin typeface="Calibri Light"/>
              <a:cs typeface="Calibri Light"/>
            </a:endParaRPr>
          </a:p>
          <a:p>
            <a:pPr algn="just" marL="12700">
              <a:lnSpc>
                <a:spcPct val="100000"/>
              </a:lnSpc>
              <a:spcBef>
                <a:spcPts val="969"/>
              </a:spcBef>
            </a:pPr>
            <a:r>
              <a:rPr dirty="0" sz="1200" spc="-5" b="1">
                <a:solidFill>
                  <a:srgbClr val="00AF50"/>
                </a:solidFill>
                <a:latin typeface="Calibri"/>
                <a:cs typeface="Calibri"/>
              </a:rPr>
              <a:t>Schritt </a:t>
            </a: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1 </a:t>
            </a:r>
            <a:r>
              <a:rPr dirty="0" sz="1200">
                <a:latin typeface="Calibri"/>
                <a:cs typeface="Calibri"/>
              </a:rPr>
              <a:t>– </a:t>
            </a:r>
            <a:r>
              <a:rPr dirty="0" sz="1200" spc="-5">
                <a:latin typeface="Calibri"/>
                <a:cs typeface="Calibri"/>
              </a:rPr>
              <a:t>Ziele und Maßnahmen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formulieren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21800"/>
              </a:lnSpc>
              <a:spcBef>
                <a:spcPts val="640"/>
              </a:spcBef>
            </a:pP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Einzelarbeit </a:t>
            </a:r>
            <a:r>
              <a:rPr dirty="0" sz="1100">
                <a:latin typeface="Calibri"/>
                <a:cs typeface="Calibri"/>
              </a:rPr>
              <a:t>oder in </a:t>
            </a:r>
            <a:r>
              <a:rPr dirty="0" sz="1100" spc="-5">
                <a:latin typeface="Calibri"/>
                <a:cs typeface="Calibri"/>
              </a:rPr>
              <a:t>kleinen Gruppen stellen sich alle TeilnehmerInnen folgende Fragen und </a:t>
            </a:r>
            <a:r>
              <a:rPr dirty="0" sz="1100">
                <a:latin typeface="Calibri"/>
                <a:cs typeface="Calibri"/>
              </a:rPr>
              <a:t>entwi-  ckeln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Ideen: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Mein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Mein </a:t>
            </a:r>
            <a:r>
              <a:rPr dirty="0" sz="1100" spc="-5">
                <a:latin typeface="Calibri"/>
                <a:cs typeface="Calibri"/>
              </a:rPr>
              <a:t>gewähltes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Verhalten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Meine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Maßnahme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Meine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Zielgruppe</a:t>
            </a:r>
            <a:endParaRPr sz="1100">
              <a:latin typeface="Calibri"/>
              <a:cs typeface="Calibri"/>
            </a:endParaRPr>
          </a:p>
          <a:p>
            <a:pPr lvl="2" marL="464820" indent="-22606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5455" algn="l"/>
              </a:tabLst>
            </a:pPr>
            <a:r>
              <a:rPr dirty="0" sz="1100">
                <a:latin typeface="Calibri"/>
                <a:cs typeface="Calibri"/>
              </a:rPr>
              <a:t>Die</a:t>
            </a:r>
            <a:r>
              <a:rPr dirty="0" sz="1100" spc="-5">
                <a:latin typeface="Calibri"/>
                <a:cs typeface="Calibri"/>
              </a:rPr>
              <a:t> Handlungssituation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794" y="4040161"/>
            <a:ext cx="4411345" cy="5491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6764" y="9680778"/>
            <a:ext cx="30441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Quelle: Hamann, Karen/Anna Baumann/Daniel Löschinger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(2016)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9093"/>
            <a:ext cx="5788025" cy="2372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AF50"/>
                </a:solidFill>
                <a:latin typeface="Calibri"/>
                <a:cs typeface="Calibri"/>
              </a:rPr>
              <a:t>Schritt </a:t>
            </a: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2 </a:t>
            </a:r>
            <a:r>
              <a:rPr dirty="0" sz="1200">
                <a:latin typeface="Calibri"/>
                <a:cs typeface="Calibri"/>
              </a:rPr>
              <a:t>– </a:t>
            </a:r>
            <a:r>
              <a:rPr dirty="0" sz="1200" spc="-5">
                <a:latin typeface="Calibri"/>
                <a:cs typeface="Calibri"/>
              </a:rPr>
              <a:t>Zusammentragen </a:t>
            </a:r>
            <a:r>
              <a:rPr dirty="0" sz="1200">
                <a:latin typeface="Calibri"/>
                <a:cs typeface="Calibri"/>
              </a:rPr>
              <a:t>im </a:t>
            </a:r>
            <a:r>
              <a:rPr dirty="0" sz="1200" spc="-5">
                <a:latin typeface="Calibri"/>
                <a:cs typeface="Calibri"/>
              </a:rPr>
              <a:t>Plenum und weiteres Erarbeiten </a:t>
            </a:r>
            <a:r>
              <a:rPr dirty="0" sz="1200">
                <a:latin typeface="Calibri"/>
                <a:cs typeface="Calibri"/>
              </a:rPr>
              <a:t>in </a:t>
            </a:r>
            <a:r>
              <a:rPr dirty="0" sz="1200" spc="-5">
                <a:latin typeface="Calibri"/>
                <a:cs typeface="Calibri"/>
              </a:rPr>
              <a:t>(kleinen)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Gruppen</a:t>
            </a:r>
            <a:endParaRPr sz="1200">
              <a:latin typeface="Calibri"/>
              <a:cs typeface="Calibri"/>
            </a:endParaRPr>
          </a:p>
          <a:p>
            <a:pPr marL="469265" marR="6350" indent="-228600">
              <a:lnSpc>
                <a:spcPct val="121800"/>
              </a:lnSpc>
              <a:spcBef>
                <a:spcPts val="7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Nachdem </a:t>
            </a:r>
            <a:r>
              <a:rPr dirty="0" sz="1100" spc="-5">
                <a:latin typeface="Calibri"/>
                <a:cs typeface="Calibri"/>
              </a:rPr>
              <a:t>Ideen und Maßnahmen </a:t>
            </a:r>
            <a:r>
              <a:rPr dirty="0" sz="1100">
                <a:latin typeface="Calibri"/>
                <a:cs typeface="Calibri"/>
              </a:rPr>
              <a:t>grob </a:t>
            </a:r>
            <a:r>
              <a:rPr dirty="0" sz="1100" spc="-5">
                <a:latin typeface="Calibri"/>
                <a:cs typeface="Calibri"/>
              </a:rPr>
              <a:t>entwickelt wurden, </a:t>
            </a:r>
            <a:r>
              <a:rPr dirty="0" sz="1100">
                <a:latin typeface="Calibri"/>
                <a:cs typeface="Calibri"/>
              </a:rPr>
              <a:t>werden diese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Plenum vorge-  stellt.</a:t>
            </a:r>
            <a:endParaRPr sz="1100">
              <a:latin typeface="Calibri"/>
              <a:cs typeface="Calibri"/>
            </a:endParaRPr>
          </a:p>
          <a:p>
            <a:pPr marL="469265" marR="5715" indent="-228600">
              <a:lnSpc>
                <a:spcPct val="12180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Ideen werden </a:t>
            </a:r>
            <a:r>
              <a:rPr dirty="0" sz="1100">
                <a:latin typeface="Calibri"/>
                <a:cs typeface="Calibri"/>
              </a:rPr>
              <a:t>auf </a:t>
            </a:r>
            <a:r>
              <a:rPr dirty="0" sz="1100" spc="-5">
                <a:latin typeface="Calibri"/>
                <a:cs typeface="Calibri"/>
              </a:rPr>
              <a:t>einer Tafel </a:t>
            </a:r>
            <a:r>
              <a:rPr dirty="0" sz="1100">
                <a:latin typeface="Calibri"/>
                <a:cs typeface="Calibri"/>
              </a:rPr>
              <a:t>oder in einer </a:t>
            </a:r>
            <a:r>
              <a:rPr dirty="0" sz="1100" spc="-5">
                <a:latin typeface="Calibri"/>
                <a:cs typeface="Calibri"/>
              </a:rPr>
              <a:t>digitalen Tabelle </a:t>
            </a:r>
            <a:r>
              <a:rPr dirty="0" sz="1100">
                <a:latin typeface="Calibri"/>
                <a:cs typeface="Calibri"/>
              </a:rPr>
              <a:t>erkenntlich </a:t>
            </a:r>
            <a:r>
              <a:rPr dirty="0" sz="1100" spc="-5">
                <a:latin typeface="Calibri"/>
                <a:cs typeface="Calibri"/>
              </a:rPr>
              <a:t>für </a:t>
            </a:r>
            <a:r>
              <a:rPr dirty="0" sz="1100">
                <a:latin typeface="Calibri"/>
                <a:cs typeface="Calibri"/>
              </a:rPr>
              <a:t>alle </a:t>
            </a:r>
            <a:r>
              <a:rPr dirty="0" sz="1100" spc="-5">
                <a:latin typeface="Calibri"/>
                <a:cs typeface="Calibri"/>
              </a:rPr>
              <a:t>aufgelis-  </a:t>
            </a:r>
            <a:r>
              <a:rPr dirty="0" sz="1100">
                <a:latin typeface="Calibri"/>
                <a:cs typeface="Calibri"/>
              </a:rPr>
              <a:t>tet.</a:t>
            </a:r>
            <a:endParaRPr sz="1100">
              <a:latin typeface="Calibri"/>
              <a:cs typeface="Calibri"/>
            </a:endParaRPr>
          </a:p>
          <a:p>
            <a:pPr marL="469265" marR="5080" indent="-228600">
              <a:lnSpc>
                <a:spcPct val="1218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Anschließend </a:t>
            </a:r>
            <a:r>
              <a:rPr dirty="0" sz="1100">
                <a:latin typeface="Calibri"/>
                <a:cs typeface="Calibri"/>
              </a:rPr>
              <a:t>wird </a:t>
            </a:r>
            <a:r>
              <a:rPr dirty="0" sz="1100" spc="-5">
                <a:latin typeface="Calibri"/>
                <a:cs typeface="Calibri"/>
              </a:rPr>
              <a:t>abgestimmt, </a:t>
            </a:r>
            <a:r>
              <a:rPr dirty="0" sz="1100">
                <a:latin typeface="Calibri"/>
                <a:cs typeface="Calibri"/>
              </a:rPr>
              <a:t>welche der </a:t>
            </a:r>
            <a:r>
              <a:rPr dirty="0" sz="1100" spc="-5">
                <a:latin typeface="Calibri"/>
                <a:cs typeface="Calibri"/>
              </a:rPr>
              <a:t>Ideen </a:t>
            </a:r>
            <a:r>
              <a:rPr dirty="0" sz="1100">
                <a:latin typeface="Calibri"/>
                <a:cs typeface="Calibri"/>
              </a:rPr>
              <a:t>interessant </a:t>
            </a:r>
            <a:r>
              <a:rPr dirty="0" sz="1100" spc="-5">
                <a:latin typeface="Calibri"/>
                <a:cs typeface="Calibri"/>
              </a:rPr>
              <a:t>für </a:t>
            </a:r>
            <a:r>
              <a:rPr dirty="0" sz="1100">
                <a:latin typeface="Calibri"/>
                <a:cs typeface="Calibri"/>
              </a:rPr>
              <a:t>alle </a:t>
            </a:r>
            <a:r>
              <a:rPr dirty="0" sz="1100" spc="-5">
                <a:latin typeface="Calibri"/>
                <a:cs typeface="Calibri"/>
              </a:rPr>
              <a:t>ist, so dass </a:t>
            </a:r>
            <a:r>
              <a:rPr dirty="0" sz="1100">
                <a:latin typeface="Calibri"/>
                <a:cs typeface="Calibri"/>
              </a:rPr>
              <a:t>eine </a:t>
            </a:r>
            <a:r>
              <a:rPr dirty="0" sz="1100" spc="-5">
                <a:latin typeface="Calibri"/>
                <a:cs typeface="Calibri"/>
              </a:rPr>
              <a:t>oder  </a:t>
            </a:r>
            <a:r>
              <a:rPr dirty="0" sz="1100">
                <a:latin typeface="Calibri"/>
                <a:cs typeface="Calibri"/>
              </a:rPr>
              <a:t>zwei </a:t>
            </a:r>
            <a:r>
              <a:rPr dirty="0" sz="1100" spc="-5">
                <a:latin typeface="Calibri"/>
                <a:cs typeface="Calibri"/>
              </a:rPr>
              <a:t>Ideen </a:t>
            </a:r>
            <a:r>
              <a:rPr dirty="0" sz="1100">
                <a:latin typeface="Calibri"/>
                <a:cs typeface="Calibri"/>
              </a:rPr>
              <a:t>ausgesucht </a:t>
            </a:r>
            <a:r>
              <a:rPr dirty="0" sz="1100" spc="-5">
                <a:latin typeface="Calibri"/>
                <a:cs typeface="Calibri"/>
              </a:rPr>
              <a:t>werden, </a:t>
            </a:r>
            <a:r>
              <a:rPr dirty="0" sz="110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daran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weiterzuarbeiten.</a:t>
            </a:r>
            <a:endParaRPr sz="1100">
              <a:latin typeface="Calibri"/>
              <a:cs typeface="Calibri"/>
            </a:endParaRPr>
          </a:p>
          <a:p>
            <a:pPr marL="469265" marR="8890" indent="-228600">
              <a:lnSpc>
                <a:spcPct val="12180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Je </a:t>
            </a:r>
            <a:r>
              <a:rPr dirty="0" sz="1100">
                <a:latin typeface="Calibri"/>
                <a:cs typeface="Calibri"/>
              </a:rPr>
              <a:t>nach </a:t>
            </a:r>
            <a:r>
              <a:rPr dirty="0" sz="1100" spc="-5">
                <a:latin typeface="Calibri"/>
                <a:cs typeface="Calibri"/>
              </a:rPr>
              <a:t>Gruppengröße </a:t>
            </a:r>
            <a:r>
              <a:rPr dirty="0" sz="1100" spc="-10">
                <a:latin typeface="Calibri"/>
                <a:cs typeface="Calibri"/>
              </a:rPr>
              <a:t>und </a:t>
            </a:r>
            <a:r>
              <a:rPr dirty="0" sz="1100" spc="-5">
                <a:latin typeface="Calibri"/>
                <a:cs typeface="Calibri"/>
              </a:rPr>
              <a:t>Interesse, </a:t>
            </a:r>
            <a:r>
              <a:rPr dirty="0" sz="1100">
                <a:latin typeface="Calibri"/>
                <a:cs typeface="Calibri"/>
              </a:rPr>
              <a:t>kann als </a:t>
            </a:r>
            <a:r>
              <a:rPr dirty="0" sz="1100" spc="-5">
                <a:latin typeface="Calibri"/>
                <a:cs typeface="Calibri"/>
              </a:rPr>
              <a:t>gesamte Gruppe </a:t>
            </a:r>
            <a:r>
              <a:rPr dirty="0" sz="1100">
                <a:latin typeface="Calibri"/>
                <a:cs typeface="Calibri"/>
              </a:rPr>
              <a:t>an der </a:t>
            </a:r>
            <a:r>
              <a:rPr dirty="0" sz="1100" spc="-5">
                <a:latin typeface="Calibri"/>
                <a:cs typeface="Calibri"/>
              </a:rPr>
              <a:t>Weiterplanung </a:t>
            </a:r>
            <a:r>
              <a:rPr dirty="0" sz="1100">
                <a:latin typeface="Calibri"/>
                <a:cs typeface="Calibri"/>
              </a:rPr>
              <a:t>gear-  beitet </a:t>
            </a:r>
            <a:r>
              <a:rPr dirty="0" sz="1100" spc="-5">
                <a:latin typeface="Calibri"/>
                <a:cs typeface="Calibri"/>
              </a:rPr>
              <a:t>ODER kleine Gruppen </a:t>
            </a:r>
            <a:r>
              <a:rPr dirty="0" sz="1100">
                <a:latin typeface="Calibri"/>
                <a:cs typeface="Calibri"/>
              </a:rPr>
              <a:t>gebildet werden.</a:t>
            </a:r>
            <a:endParaRPr sz="1100">
              <a:latin typeface="Calibri"/>
              <a:cs typeface="Calibri"/>
            </a:endParaRPr>
          </a:p>
          <a:p>
            <a:pPr marL="469265" marR="8255" indent="-228600">
              <a:lnSpc>
                <a:spcPct val="1218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 b="1">
                <a:latin typeface="Calibri"/>
                <a:cs typeface="Calibri"/>
              </a:rPr>
              <a:t>Für </a:t>
            </a:r>
            <a:r>
              <a:rPr dirty="0" sz="1100" b="1">
                <a:latin typeface="Calibri"/>
                <a:cs typeface="Calibri"/>
              </a:rPr>
              <a:t>die </a:t>
            </a:r>
            <a:r>
              <a:rPr dirty="0" sz="1100" spc="-5" b="1">
                <a:latin typeface="Calibri"/>
                <a:cs typeface="Calibri"/>
              </a:rPr>
              <a:t>Weiterarbeit </a:t>
            </a:r>
            <a:r>
              <a:rPr dirty="0" sz="1100" b="1">
                <a:latin typeface="Calibri"/>
                <a:cs typeface="Calibri"/>
              </a:rPr>
              <a:t>in </a:t>
            </a:r>
            <a:r>
              <a:rPr dirty="0" sz="1100" spc="-5" b="1">
                <a:latin typeface="Calibri"/>
                <a:cs typeface="Calibri"/>
              </a:rPr>
              <a:t>der Gruppe </a:t>
            </a:r>
            <a:r>
              <a:rPr dirty="0" sz="1100" b="1">
                <a:latin typeface="Calibri"/>
                <a:cs typeface="Calibri"/>
              </a:rPr>
              <a:t>KANN </a:t>
            </a:r>
            <a:r>
              <a:rPr dirty="0" sz="1100" spc="-5" b="1">
                <a:latin typeface="Calibri"/>
                <a:cs typeface="Calibri"/>
              </a:rPr>
              <a:t>das Canva verwendet werden, muss aber nicht.  </a:t>
            </a:r>
            <a:r>
              <a:rPr dirty="0" sz="1100" b="1">
                <a:latin typeface="Calibri"/>
                <a:cs typeface="Calibri"/>
              </a:rPr>
              <a:t>Es </a:t>
            </a:r>
            <a:r>
              <a:rPr dirty="0" sz="1100" spc="-5" b="1">
                <a:latin typeface="Calibri"/>
                <a:cs typeface="Calibri"/>
              </a:rPr>
              <a:t>kann </a:t>
            </a:r>
            <a:r>
              <a:rPr dirty="0" sz="1100" b="1">
                <a:latin typeface="Calibri"/>
                <a:cs typeface="Calibri"/>
              </a:rPr>
              <a:t>auch </a:t>
            </a:r>
            <a:r>
              <a:rPr dirty="0" sz="1100" spc="-5" b="1">
                <a:latin typeface="Calibri"/>
                <a:cs typeface="Calibri"/>
              </a:rPr>
              <a:t>mit der Persona-Methode </a:t>
            </a:r>
            <a:r>
              <a:rPr dirty="0" sz="1100" b="1">
                <a:latin typeface="Calibri"/>
                <a:cs typeface="Calibri"/>
              </a:rPr>
              <a:t>weiter </a:t>
            </a:r>
            <a:r>
              <a:rPr dirty="0" sz="1100" spc="-5" b="1">
                <a:latin typeface="Calibri"/>
                <a:cs typeface="Calibri"/>
              </a:rPr>
              <a:t>gemacht werden</a:t>
            </a:r>
            <a:r>
              <a:rPr dirty="0" sz="1100" spc="-5">
                <a:latin typeface="Calibri"/>
                <a:cs typeface="Calibri"/>
              </a:rPr>
              <a:t>! (siehe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Beispiel)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2813" y="3482041"/>
            <a:ext cx="4614826" cy="584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6764" y="9680778"/>
            <a:ext cx="30441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Quelle: Hamann, Karen/Anna Baumann/Daniel Löschinger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(2016)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9093"/>
            <a:ext cx="5790565" cy="182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AF50"/>
                </a:solidFill>
                <a:latin typeface="Calibri"/>
                <a:cs typeface="Calibri"/>
              </a:rPr>
              <a:t>Schritt </a:t>
            </a: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3 </a:t>
            </a:r>
            <a:r>
              <a:rPr dirty="0" sz="1200">
                <a:latin typeface="Calibri"/>
                <a:cs typeface="Calibri"/>
              </a:rPr>
              <a:t>– Die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Persona-Methode</a:t>
            </a:r>
            <a:endParaRPr sz="1200">
              <a:latin typeface="Calibri"/>
              <a:cs typeface="Calibri"/>
            </a:endParaRPr>
          </a:p>
          <a:p>
            <a:pPr algn="just" marL="12700" marR="8890">
              <a:lnSpc>
                <a:spcPct val="121800"/>
              </a:lnSpc>
              <a:spcBef>
                <a:spcPts val="845"/>
              </a:spcBef>
            </a:pPr>
            <a:r>
              <a:rPr dirty="0" sz="1100">
                <a:latin typeface="Calibri"/>
                <a:cs typeface="Calibri"/>
              </a:rPr>
              <a:t>Bevor es an </a:t>
            </a:r>
            <a:r>
              <a:rPr dirty="0" sz="1100" spc="-5">
                <a:latin typeface="Calibri"/>
                <a:cs typeface="Calibri"/>
              </a:rPr>
              <a:t>die Planung einer konkreten </a:t>
            </a:r>
            <a:r>
              <a:rPr dirty="0" sz="1100">
                <a:latin typeface="Calibri"/>
                <a:cs typeface="Calibri"/>
              </a:rPr>
              <a:t>Aktion </a:t>
            </a:r>
            <a:r>
              <a:rPr dirty="0" sz="1100" spc="-5">
                <a:latin typeface="Calibri"/>
                <a:cs typeface="Calibri"/>
              </a:rPr>
              <a:t>geht, </a:t>
            </a:r>
            <a:r>
              <a:rPr dirty="0" sz="1100">
                <a:latin typeface="Calibri"/>
                <a:cs typeface="Calibri"/>
              </a:rPr>
              <a:t>kann es </a:t>
            </a:r>
            <a:r>
              <a:rPr dirty="0" sz="1100" spc="-5">
                <a:latin typeface="Calibri"/>
                <a:cs typeface="Calibri"/>
              </a:rPr>
              <a:t>hilfreich sein, sich </a:t>
            </a:r>
            <a:r>
              <a:rPr dirty="0" sz="1100">
                <a:latin typeface="Calibri"/>
                <a:cs typeface="Calibri"/>
              </a:rPr>
              <a:t>ein genaues Bild von  der </a:t>
            </a:r>
            <a:r>
              <a:rPr dirty="0" sz="1100" spc="-5">
                <a:latin typeface="Calibri"/>
                <a:cs typeface="Calibri"/>
              </a:rPr>
              <a:t>Zielgruppe zu </a:t>
            </a:r>
            <a:r>
              <a:rPr dirty="0" sz="1100">
                <a:latin typeface="Calibri"/>
                <a:cs typeface="Calibri"/>
              </a:rPr>
              <a:t>machen, welche man </a:t>
            </a:r>
            <a:r>
              <a:rPr dirty="0" sz="1100" spc="-5">
                <a:latin typeface="Calibri"/>
                <a:cs typeface="Calibri"/>
              </a:rPr>
              <a:t>mit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Aktion erreichen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möchte.</a:t>
            </a:r>
            <a:endParaRPr sz="1100">
              <a:latin typeface="Calibri"/>
              <a:cs typeface="Calibri"/>
            </a:endParaRPr>
          </a:p>
          <a:p>
            <a:pPr algn="just" marL="12700" marR="5080">
              <a:lnSpc>
                <a:spcPct val="122000"/>
              </a:lnSpc>
              <a:spcBef>
                <a:spcPts val="595"/>
              </a:spcBef>
            </a:pPr>
            <a:r>
              <a:rPr dirty="0" sz="1100" spc="-5">
                <a:latin typeface="Calibri"/>
                <a:cs typeface="Calibri"/>
              </a:rPr>
              <a:t>Dafür </a:t>
            </a:r>
            <a:r>
              <a:rPr dirty="0" sz="1100">
                <a:latin typeface="Calibri"/>
                <a:cs typeface="Calibri"/>
              </a:rPr>
              <a:t>kann die </a:t>
            </a:r>
            <a:r>
              <a:rPr dirty="0" sz="1100" spc="-5">
                <a:latin typeface="Calibri"/>
                <a:cs typeface="Calibri"/>
              </a:rPr>
              <a:t>Persona-Methode angewendet werden. </a:t>
            </a:r>
            <a:r>
              <a:rPr dirty="0" sz="1100">
                <a:latin typeface="Calibri"/>
                <a:cs typeface="Calibri"/>
              </a:rPr>
              <a:t>Personas sind </a:t>
            </a:r>
            <a:r>
              <a:rPr dirty="0" sz="1100" spc="-5">
                <a:latin typeface="Calibri"/>
                <a:cs typeface="Calibri"/>
              </a:rPr>
              <a:t>fiktive Personen, die stereoty-  </a:t>
            </a:r>
            <a:r>
              <a:rPr dirty="0" sz="1100">
                <a:latin typeface="Calibri"/>
                <a:cs typeface="Calibri"/>
              </a:rPr>
              <a:t>pisch eine </a:t>
            </a:r>
            <a:r>
              <a:rPr dirty="0" sz="1100" spc="-5">
                <a:latin typeface="Calibri"/>
                <a:cs typeface="Calibri"/>
              </a:rPr>
              <a:t>bestimmte gesellschaftliche Gruppe vertreten. </a:t>
            </a:r>
            <a:r>
              <a:rPr dirty="0" sz="1100">
                <a:latin typeface="Calibri"/>
                <a:cs typeface="Calibri"/>
              </a:rPr>
              <a:t>Bei der </a:t>
            </a:r>
            <a:r>
              <a:rPr dirty="0" sz="1100" spc="-5">
                <a:latin typeface="Calibri"/>
                <a:cs typeface="Calibri"/>
              </a:rPr>
              <a:t>Planung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Projekten und </a:t>
            </a:r>
            <a:r>
              <a:rPr dirty="0" sz="1100">
                <a:latin typeface="Calibri"/>
                <a:cs typeface="Calibri"/>
              </a:rPr>
              <a:t>Aktio-  nen dienen Personas </a:t>
            </a:r>
            <a:r>
              <a:rPr dirty="0" sz="1100" spc="-5">
                <a:latin typeface="Calibri"/>
                <a:cs typeface="Calibri"/>
              </a:rPr>
              <a:t>dazu, </a:t>
            </a:r>
            <a:r>
              <a:rPr dirty="0" sz="1100">
                <a:latin typeface="Calibri"/>
                <a:cs typeface="Calibri"/>
              </a:rPr>
              <a:t>die Bedürfnisse, </a:t>
            </a:r>
            <a:r>
              <a:rPr dirty="0" sz="1100" spc="-5">
                <a:latin typeface="Calibri"/>
                <a:cs typeface="Calibri"/>
              </a:rPr>
              <a:t>Ressourcen und Ansprüche </a:t>
            </a:r>
            <a:r>
              <a:rPr dirty="0" sz="1100">
                <a:latin typeface="Calibri"/>
                <a:cs typeface="Calibri"/>
              </a:rPr>
              <a:t>der entsprechenden </a:t>
            </a:r>
            <a:r>
              <a:rPr dirty="0" sz="1100" spc="-5">
                <a:latin typeface="Calibri"/>
                <a:cs typeface="Calibri"/>
              </a:rPr>
              <a:t>Ziel-  gruppe(n) herauszuarbeiten, </a:t>
            </a:r>
            <a:r>
              <a:rPr dirty="0" sz="110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somit </a:t>
            </a:r>
            <a:r>
              <a:rPr dirty="0" sz="1100">
                <a:latin typeface="Calibri"/>
                <a:cs typeface="Calibri"/>
              </a:rPr>
              <a:t>bei </a:t>
            </a:r>
            <a:r>
              <a:rPr dirty="0" sz="1100" spc="-5">
                <a:latin typeface="Calibri"/>
                <a:cs typeface="Calibri"/>
              </a:rPr>
              <a:t>der Planung </a:t>
            </a:r>
            <a:r>
              <a:rPr dirty="0" sz="1100">
                <a:latin typeface="Calibri"/>
                <a:cs typeface="Calibri"/>
              </a:rPr>
              <a:t>besser </a:t>
            </a:r>
            <a:r>
              <a:rPr dirty="0" sz="1100" spc="-5">
                <a:latin typeface="Calibri"/>
                <a:cs typeface="Calibri"/>
              </a:rPr>
              <a:t>darauf </a:t>
            </a:r>
            <a:r>
              <a:rPr dirty="0" sz="1100">
                <a:latin typeface="Calibri"/>
                <a:cs typeface="Calibri"/>
              </a:rPr>
              <a:t>eingehen </a:t>
            </a:r>
            <a:r>
              <a:rPr dirty="0" sz="1100" spc="-5">
                <a:latin typeface="Calibri"/>
                <a:cs typeface="Calibri"/>
              </a:rPr>
              <a:t>zu können. </a:t>
            </a:r>
            <a:r>
              <a:rPr dirty="0" sz="1100">
                <a:latin typeface="Calibri"/>
                <a:cs typeface="Calibri"/>
              </a:rPr>
              <a:t>Die Per-  sona wird </a:t>
            </a:r>
            <a:r>
              <a:rPr dirty="0" sz="1100" spc="-5">
                <a:latin typeface="Calibri"/>
                <a:cs typeface="Calibri"/>
              </a:rPr>
              <a:t>dabei anhand einer </a:t>
            </a:r>
            <a:r>
              <a:rPr dirty="0" sz="1100">
                <a:latin typeface="Calibri"/>
                <a:cs typeface="Calibri"/>
              </a:rPr>
              <a:t>Art </a:t>
            </a:r>
            <a:r>
              <a:rPr dirty="0" sz="1100" spc="-5">
                <a:latin typeface="Calibri"/>
                <a:cs typeface="Calibri"/>
              </a:rPr>
              <a:t>Steckbrief </a:t>
            </a:r>
            <a:r>
              <a:rPr dirty="0" sz="1100">
                <a:latin typeface="Calibri"/>
                <a:cs typeface="Calibri"/>
              </a:rPr>
              <a:t>erstellt, mit </a:t>
            </a:r>
            <a:r>
              <a:rPr dirty="0" sz="1100" spc="-5">
                <a:latin typeface="Calibri"/>
                <a:cs typeface="Calibri"/>
              </a:rPr>
              <a:t>folgenden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Unterpunkten: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6680" y="2830041"/>
            <a:ext cx="2162175" cy="235839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4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>
                <a:latin typeface="Calibri"/>
                <a:cs typeface="Calibri"/>
              </a:rPr>
              <a:t>Name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Alter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Beziehungsstatus/Familienstatus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>
                <a:latin typeface="Calibri"/>
                <a:cs typeface="Calibri"/>
              </a:rPr>
              <a:t>Beschäftigung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/Job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Werte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>
                <a:latin typeface="Calibri"/>
                <a:cs typeface="Calibri"/>
              </a:rPr>
              <a:t>Politische</a:t>
            </a:r>
            <a:r>
              <a:rPr dirty="0" sz="1100" spc="-5">
                <a:latin typeface="Calibri"/>
                <a:cs typeface="Calibri"/>
              </a:rPr>
              <a:t> Haltung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Charaktereigenschaften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Interessen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Fähigkeiten und Kompetenzen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Sprachkenntnisse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Medienaffinität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3177" y="2830041"/>
            <a:ext cx="2592705" cy="234315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4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Lieblings-Song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Zeitliche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Ressourcen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>
                <a:latin typeface="Calibri"/>
                <a:cs typeface="Calibri"/>
              </a:rPr>
              <a:t>Wie mobil ist die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Persona?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>
                <a:latin typeface="Calibri"/>
                <a:cs typeface="Calibri"/>
              </a:rPr>
              <a:t>Welche </a:t>
            </a:r>
            <a:r>
              <a:rPr dirty="0" sz="1100" spc="-5">
                <a:latin typeface="Calibri"/>
                <a:cs typeface="Calibri"/>
              </a:rPr>
              <a:t>Bedürfnisse hat </a:t>
            </a:r>
            <a:r>
              <a:rPr dirty="0" sz="1100">
                <a:latin typeface="Calibri"/>
                <a:cs typeface="Calibri"/>
              </a:rPr>
              <a:t>die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Persona?</a:t>
            </a:r>
            <a:endParaRPr sz="1100">
              <a:latin typeface="Calibri"/>
              <a:cs typeface="Calibri"/>
            </a:endParaRPr>
          </a:p>
          <a:p>
            <a:pPr marL="281940" marR="5715" indent="-269875">
              <a:lnSpc>
                <a:spcPct val="121800"/>
              </a:lnSpc>
              <a:spcBef>
                <a:spcPts val="6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>
                <a:latin typeface="Calibri"/>
                <a:cs typeface="Calibri"/>
              </a:rPr>
              <a:t>Welche </a:t>
            </a:r>
            <a:r>
              <a:rPr dirty="0" sz="1100" spc="-5">
                <a:latin typeface="Calibri"/>
                <a:cs typeface="Calibri"/>
              </a:rPr>
              <a:t>Wünsche und Hoffnungen </a:t>
            </a:r>
            <a:r>
              <a:rPr dirty="0" sz="1100">
                <a:latin typeface="Calibri"/>
                <a:cs typeface="Calibri"/>
              </a:rPr>
              <a:t>hat  die</a:t>
            </a:r>
            <a:r>
              <a:rPr dirty="0" sz="1100" spc="-5">
                <a:latin typeface="Calibri"/>
                <a:cs typeface="Calibri"/>
              </a:rPr>
              <a:t> Persona?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Sorgen und Ängste</a:t>
            </a:r>
            <a:endParaRPr sz="1100">
              <a:latin typeface="Calibri"/>
              <a:cs typeface="Calibri"/>
            </a:endParaRPr>
          </a:p>
          <a:p>
            <a:pPr marL="281940" marR="5080" indent="-269875">
              <a:lnSpc>
                <a:spcPct val="121800"/>
              </a:lnSpc>
              <a:spcBef>
                <a:spcPts val="6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>
                <a:latin typeface="Calibri"/>
                <a:cs typeface="Calibri"/>
              </a:rPr>
              <a:t>Wie </a:t>
            </a:r>
            <a:r>
              <a:rPr dirty="0" sz="1100" spc="-5">
                <a:latin typeface="Calibri"/>
                <a:cs typeface="Calibri"/>
              </a:rPr>
              <a:t>eingebunden </a:t>
            </a:r>
            <a:r>
              <a:rPr dirty="0" sz="1100">
                <a:latin typeface="Calibri"/>
                <a:cs typeface="Calibri"/>
              </a:rPr>
              <a:t>in die Persona in die  </a:t>
            </a:r>
            <a:r>
              <a:rPr dirty="0" sz="1100" spc="-5">
                <a:latin typeface="Calibri"/>
                <a:cs typeface="Calibri"/>
              </a:rPr>
              <a:t>Gruppe/soziale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Netzwerke?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Bezug zur </a:t>
            </a:r>
            <a:r>
              <a:rPr dirty="0" sz="1100">
                <a:latin typeface="Calibri"/>
                <a:cs typeface="Calibri"/>
              </a:rPr>
              <a:t>Natur</a:t>
            </a:r>
            <a:endParaRPr sz="11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281940" algn="l"/>
                <a:tab pos="282575" algn="l"/>
              </a:tabLst>
            </a:pPr>
            <a:r>
              <a:rPr dirty="0" sz="1100" spc="-5">
                <a:latin typeface="Calibri"/>
                <a:cs typeface="Calibri"/>
              </a:rPr>
              <a:t>Bezug </a:t>
            </a:r>
            <a:r>
              <a:rPr dirty="0" sz="1100">
                <a:latin typeface="Calibri"/>
                <a:cs typeface="Calibri"/>
              </a:rPr>
              <a:t>zu Themen </a:t>
            </a:r>
            <a:r>
              <a:rPr dirty="0" sz="1100" spc="-5">
                <a:latin typeface="Calibri"/>
                <a:cs typeface="Calibri"/>
              </a:rPr>
              <a:t>der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Nachhaltigkeit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5433694"/>
            <a:ext cx="5349240" cy="4050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86764" y="879093"/>
            <a:ext cx="5791200" cy="794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AF50"/>
                </a:solidFill>
                <a:latin typeface="Calibri"/>
                <a:cs typeface="Calibri"/>
              </a:rPr>
              <a:t>Schritt </a:t>
            </a: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4 </a:t>
            </a:r>
            <a:r>
              <a:rPr dirty="0" sz="1200">
                <a:latin typeface="Calibri"/>
                <a:cs typeface="Calibri"/>
              </a:rPr>
              <a:t>– </a:t>
            </a:r>
            <a:r>
              <a:rPr dirty="0" sz="1200" spc="-5">
                <a:latin typeface="Calibri"/>
                <a:cs typeface="Calibri"/>
              </a:rPr>
              <a:t>Konkretisieren der Maßnahme/ Aktion anhand </a:t>
            </a:r>
            <a:r>
              <a:rPr dirty="0" sz="1200" spc="5">
                <a:latin typeface="Calibri"/>
                <a:cs typeface="Calibri"/>
              </a:rPr>
              <a:t>der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Persona</a:t>
            </a:r>
            <a:endParaRPr sz="1200">
              <a:latin typeface="Calibri"/>
              <a:cs typeface="Calibri"/>
            </a:endParaRPr>
          </a:p>
          <a:p>
            <a:pPr algn="just" marL="12700" marR="7620">
              <a:lnSpc>
                <a:spcPct val="121800"/>
              </a:lnSpc>
              <a:spcBef>
                <a:spcPts val="665"/>
              </a:spcBef>
            </a:pPr>
            <a:r>
              <a:rPr dirty="0" sz="1100" spc="-5">
                <a:latin typeface="Calibri"/>
                <a:cs typeface="Calibri"/>
              </a:rPr>
              <a:t>Mithilfe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Ergebnisse der Persona-Erstellung </a:t>
            </a:r>
            <a:r>
              <a:rPr dirty="0" sz="1100">
                <a:latin typeface="Calibri"/>
                <a:cs typeface="Calibri"/>
              </a:rPr>
              <a:t>kann im </a:t>
            </a:r>
            <a:r>
              <a:rPr dirty="0" sz="1100" spc="-5">
                <a:latin typeface="Calibri"/>
                <a:cs typeface="Calibri"/>
              </a:rPr>
              <a:t>Anschluss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Planung </a:t>
            </a:r>
            <a:r>
              <a:rPr dirty="0" sz="1100">
                <a:latin typeface="Calibri"/>
                <a:cs typeface="Calibri"/>
              </a:rPr>
              <a:t>der Aktion </a:t>
            </a:r>
            <a:r>
              <a:rPr dirty="0" sz="1100" spc="-5">
                <a:latin typeface="Calibri"/>
                <a:cs typeface="Calibri"/>
              </a:rPr>
              <a:t>konkreti-  siert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werden.</a:t>
            </a:r>
            <a:endParaRPr sz="1100">
              <a:latin typeface="Calibri"/>
              <a:cs typeface="Calibri"/>
            </a:endParaRPr>
          </a:p>
          <a:p>
            <a:pPr algn="just" marL="12700" marR="5080">
              <a:lnSpc>
                <a:spcPct val="122100"/>
              </a:lnSpc>
              <a:spcBef>
                <a:spcPts val="595"/>
              </a:spcBef>
            </a:pP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ACHTUNG: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Konkretisierung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nicht in Stein gemeißelt, d.h.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Laufe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Durchführung </a:t>
            </a:r>
            <a:r>
              <a:rPr dirty="0" sz="1100">
                <a:latin typeface="Calibri"/>
                <a:cs typeface="Calibri"/>
              </a:rPr>
              <a:t>der Akti-  on werden </a:t>
            </a:r>
            <a:r>
              <a:rPr dirty="0" sz="1100" spc="-5">
                <a:latin typeface="Calibri"/>
                <a:cs typeface="Calibri"/>
              </a:rPr>
              <a:t>sich </a:t>
            </a:r>
            <a:r>
              <a:rPr dirty="0" sz="1100">
                <a:latin typeface="Calibri"/>
                <a:cs typeface="Calibri"/>
              </a:rPr>
              <a:t>hier </a:t>
            </a:r>
            <a:r>
              <a:rPr dirty="0" sz="1100" spc="-5">
                <a:latin typeface="Calibri"/>
                <a:cs typeface="Calibri"/>
              </a:rPr>
              <a:t>und da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Pläne </a:t>
            </a:r>
            <a:r>
              <a:rPr dirty="0" sz="1100">
                <a:latin typeface="Calibri"/>
                <a:cs typeface="Calibri"/>
              </a:rPr>
              <a:t>ändern, </a:t>
            </a:r>
            <a:r>
              <a:rPr dirty="0" sz="1100" spc="-5">
                <a:latin typeface="Calibri"/>
                <a:cs typeface="Calibri"/>
              </a:rPr>
              <a:t>wenn sich dabei herausstellt, </a:t>
            </a:r>
            <a:r>
              <a:rPr dirty="0" sz="1100">
                <a:latin typeface="Calibri"/>
                <a:cs typeface="Calibri"/>
              </a:rPr>
              <a:t>dass es </a:t>
            </a:r>
            <a:r>
              <a:rPr dirty="0" sz="1100" spc="-5">
                <a:latin typeface="Calibri"/>
                <a:cs typeface="Calibri"/>
              </a:rPr>
              <a:t>bessere Möglich-  </a:t>
            </a:r>
            <a:r>
              <a:rPr dirty="0" sz="1100">
                <a:latin typeface="Calibri"/>
                <a:cs typeface="Calibri"/>
              </a:rPr>
              <a:t>keiten </a:t>
            </a:r>
            <a:r>
              <a:rPr dirty="0" sz="1100" spc="-5">
                <a:latin typeface="Calibri"/>
                <a:cs typeface="Calibri"/>
              </a:rPr>
              <a:t>gibt </a:t>
            </a:r>
            <a:r>
              <a:rPr dirty="0" sz="1100">
                <a:latin typeface="Calibri"/>
                <a:cs typeface="Calibri"/>
              </a:rPr>
              <a:t>oder </a:t>
            </a:r>
            <a:r>
              <a:rPr dirty="0" sz="1100" spc="-5">
                <a:latin typeface="Calibri"/>
                <a:cs typeface="Calibri"/>
              </a:rPr>
              <a:t>etwas </a:t>
            </a:r>
            <a:r>
              <a:rPr dirty="0" sz="1100">
                <a:latin typeface="Calibri"/>
                <a:cs typeface="Calibri"/>
              </a:rPr>
              <a:t>weggelassen werden </a:t>
            </a:r>
            <a:r>
              <a:rPr dirty="0" sz="1100" spc="-5">
                <a:latin typeface="Calibri"/>
                <a:cs typeface="Calibri"/>
              </a:rPr>
              <a:t>kann. Die Konkretisierung hilft zur Orientierung, </a:t>
            </a:r>
            <a:r>
              <a:rPr dirty="0" sz="1100" spc="-1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die  geplante und strukturierte </a:t>
            </a:r>
            <a:r>
              <a:rPr dirty="0" sz="1100">
                <a:latin typeface="Calibri"/>
                <a:cs typeface="Calibri"/>
              </a:rPr>
              <a:t>Aktion</a:t>
            </a:r>
            <a:r>
              <a:rPr dirty="0" sz="1100" spc="-5">
                <a:latin typeface="Calibri"/>
                <a:cs typeface="Calibri"/>
              </a:rPr>
              <a:t> durchzuführen.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Wer ist meine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Zielgruppe?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300"/>
              </a:spcBef>
              <a:buAutoNum type="alphaLcPeriod"/>
              <a:tabLst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die Zielgruppe heterogen </a:t>
            </a:r>
            <a:r>
              <a:rPr dirty="0" sz="1100">
                <a:latin typeface="Calibri"/>
                <a:cs typeface="Calibri"/>
              </a:rPr>
              <a:t>oder</a:t>
            </a:r>
            <a:r>
              <a:rPr dirty="0" sz="1100" spc="-5">
                <a:latin typeface="Calibri"/>
                <a:cs typeface="Calibri"/>
              </a:rPr>
              <a:t> homogen?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Wie alt ist </a:t>
            </a:r>
            <a:r>
              <a:rPr dirty="0" sz="1100" spc="-5">
                <a:latin typeface="Calibri"/>
                <a:cs typeface="Calibri"/>
              </a:rPr>
              <a:t>die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Zielgruppe?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Welches </a:t>
            </a:r>
            <a:r>
              <a:rPr dirty="0" sz="1100" spc="-5">
                <a:latin typeface="Calibri"/>
                <a:cs typeface="Calibri"/>
              </a:rPr>
              <a:t>Geschlecht/Geschlechter hat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Zielgruppe?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300"/>
              </a:spcBef>
              <a:buAutoNum type="alphaLcPeriod"/>
              <a:tabLst>
                <a:tab pos="927100" algn="l"/>
              </a:tabLst>
            </a:pPr>
            <a:r>
              <a:rPr dirty="0" sz="1100" spc="-5">
                <a:latin typeface="Calibri"/>
                <a:cs typeface="Calibri"/>
              </a:rPr>
              <a:t>Aus </a:t>
            </a:r>
            <a:r>
              <a:rPr dirty="0" sz="1100">
                <a:latin typeface="Calibri"/>
                <a:cs typeface="Calibri"/>
              </a:rPr>
              <a:t>welchem </a:t>
            </a:r>
            <a:r>
              <a:rPr dirty="0" sz="1100" spc="-5">
                <a:latin typeface="Calibri"/>
                <a:cs typeface="Calibri"/>
              </a:rPr>
              <a:t>sozialen Milieu </a:t>
            </a:r>
            <a:r>
              <a:rPr dirty="0" sz="1100">
                <a:latin typeface="Calibri"/>
                <a:cs typeface="Calibri"/>
              </a:rPr>
              <a:t>/ Milieus </a:t>
            </a:r>
            <a:r>
              <a:rPr dirty="0" sz="1100" spc="-5">
                <a:latin typeface="Calibri"/>
                <a:cs typeface="Calibri"/>
              </a:rPr>
              <a:t>kommt die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Zielgruppe?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Welche </a:t>
            </a:r>
            <a:r>
              <a:rPr dirty="0" sz="1100" spc="-5">
                <a:latin typeface="Calibri"/>
                <a:cs typeface="Calibri"/>
              </a:rPr>
              <a:t>Bedürfnisse hat die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Zielgruppe?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8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5">
                <a:latin typeface="Calibri"/>
                <a:cs typeface="Calibri"/>
              </a:rPr>
              <a:t>Sonstiges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</a:tabLst>
            </a:pP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Welches Verhalten möchten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wir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fördern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/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welchem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entgegenwirken?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Welche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Ressourcen bringt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die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Zielgruppe</a:t>
            </a:r>
            <a:r>
              <a:rPr dirty="0" sz="1100" spc="-25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mit?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85"/>
              </a:spcBef>
              <a:buAutoNum type="alphaLcPeriod"/>
              <a:tabLst>
                <a:tab pos="927100" algn="l"/>
              </a:tabLst>
            </a:pPr>
            <a:r>
              <a:rPr dirty="0" sz="1100" spc="-5">
                <a:latin typeface="Calibri"/>
                <a:cs typeface="Calibri"/>
              </a:rPr>
              <a:t>Gibt </a:t>
            </a:r>
            <a:r>
              <a:rPr dirty="0" sz="1100">
                <a:latin typeface="Calibri"/>
                <a:cs typeface="Calibri"/>
              </a:rPr>
              <a:t>es </a:t>
            </a:r>
            <a:r>
              <a:rPr dirty="0" sz="1100" spc="-5">
                <a:latin typeface="Calibri"/>
                <a:cs typeface="Calibri"/>
              </a:rPr>
              <a:t>bereits Fachwissen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Zielgruppe?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Welche </a:t>
            </a:r>
            <a:r>
              <a:rPr dirty="0" sz="1100" spc="-5">
                <a:latin typeface="Calibri"/>
                <a:cs typeface="Calibri"/>
              </a:rPr>
              <a:t>Fähigkeiten/Talente/Interessen </a:t>
            </a:r>
            <a:r>
              <a:rPr dirty="0" sz="1100">
                <a:latin typeface="Calibri"/>
                <a:cs typeface="Calibri"/>
              </a:rPr>
              <a:t>lassen </a:t>
            </a:r>
            <a:r>
              <a:rPr dirty="0" sz="1100" spc="-5">
                <a:latin typeface="Calibri"/>
                <a:cs typeface="Calibri"/>
              </a:rPr>
              <a:t>sich </a:t>
            </a:r>
            <a:r>
              <a:rPr dirty="0" sz="1100">
                <a:latin typeface="Calibri"/>
                <a:cs typeface="Calibri"/>
              </a:rPr>
              <a:t>in der </a:t>
            </a:r>
            <a:r>
              <a:rPr dirty="0" sz="1100" spc="-5">
                <a:latin typeface="Calibri"/>
                <a:cs typeface="Calibri"/>
              </a:rPr>
              <a:t>Zielgruppe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finden?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3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Welche </a:t>
            </a:r>
            <a:r>
              <a:rPr dirty="0" sz="1100" spc="-5">
                <a:latin typeface="Calibri"/>
                <a:cs typeface="Calibri"/>
              </a:rPr>
              <a:t>Kontakte bestehen </a:t>
            </a:r>
            <a:r>
              <a:rPr dirty="0" sz="1100">
                <a:latin typeface="Calibri"/>
                <a:cs typeface="Calibri"/>
              </a:rPr>
              <a:t>in der </a:t>
            </a:r>
            <a:r>
              <a:rPr dirty="0" sz="1100" spc="-5">
                <a:latin typeface="Calibri"/>
                <a:cs typeface="Calibri"/>
              </a:rPr>
              <a:t>Zielgruppe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bereits?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927100" algn="l"/>
              </a:tabLst>
            </a:pPr>
            <a:r>
              <a:rPr dirty="0" sz="1100" spc="-5">
                <a:latin typeface="Calibri"/>
                <a:cs typeface="Calibri"/>
              </a:rPr>
              <a:t>Gibt </a:t>
            </a:r>
            <a:r>
              <a:rPr dirty="0" sz="1100">
                <a:latin typeface="Calibri"/>
                <a:cs typeface="Calibri"/>
              </a:rPr>
              <a:t>es emotionale </a:t>
            </a:r>
            <a:r>
              <a:rPr dirty="0" sz="1100" spc="-5">
                <a:latin typeface="Calibri"/>
                <a:cs typeface="Calibri"/>
              </a:rPr>
              <a:t>Anknüpfungspunkte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Zielgruppe?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Mit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welchen Maßnahmen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will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ich</a:t>
            </a:r>
            <a:r>
              <a:rPr dirty="0" sz="1100" spc="-3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arbeiten?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Wie </a:t>
            </a:r>
            <a:r>
              <a:rPr dirty="0" sz="1100" spc="-5">
                <a:latin typeface="Calibri"/>
                <a:cs typeface="Calibri"/>
              </a:rPr>
              <a:t>soll die Maßnahme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angestrebte Verhaltensänderung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bewirken?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927100" algn="l"/>
              </a:tabLst>
            </a:pPr>
            <a:r>
              <a:rPr dirty="0" sz="1100" spc="-5">
                <a:latin typeface="Calibri"/>
                <a:cs typeface="Calibri"/>
              </a:rPr>
              <a:t>Gibt </a:t>
            </a:r>
            <a:r>
              <a:rPr dirty="0" sz="1100">
                <a:latin typeface="Calibri"/>
                <a:cs typeface="Calibri"/>
              </a:rPr>
              <a:t>es </a:t>
            </a:r>
            <a:r>
              <a:rPr dirty="0" sz="1100" spc="-5">
                <a:latin typeface="Calibri"/>
                <a:cs typeface="Calibri"/>
              </a:rPr>
              <a:t>effektivere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Maßnahmen?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9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Wie </a:t>
            </a:r>
            <a:r>
              <a:rPr dirty="0" sz="1100" spc="-5">
                <a:latin typeface="Calibri"/>
                <a:cs typeface="Calibri"/>
              </a:rPr>
              <a:t>binden </a:t>
            </a:r>
            <a:r>
              <a:rPr dirty="0" sz="1100">
                <a:latin typeface="Calibri"/>
                <a:cs typeface="Calibri"/>
              </a:rPr>
              <a:t>wir </a:t>
            </a:r>
            <a:r>
              <a:rPr dirty="0" sz="1100" spc="-5">
                <a:latin typeface="Calibri"/>
                <a:cs typeface="Calibri"/>
              </a:rPr>
              <a:t>die Öffentlichkeit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ein?</a:t>
            </a:r>
            <a:endParaRPr sz="1100">
              <a:latin typeface="Calibri"/>
              <a:cs typeface="Calibri"/>
            </a:endParaRPr>
          </a:p>
          <a:p>
            <a:pPr lvl="1" marL="926465" indent="-227329">
              <a:lnSpc>
                <a:spcPct val="100000"/>
              </a:lnSpc>
              <a:spcBef>
                <a:spcPts val="285"/>
              </a:spcBef>
              <a:buAutoNum type="alphaLcPeriod"/>
              <a:tabLst>
                <a:tab pos="927100" algn="l"/>
              </a:tabLst>
            </a:pPr>
            <a:r>
              <a:rPr dirty="0" sz="1100">
                <a:latin typeface="Calibri"/>
                <a:cs typeface="Calibri"/>
              </a:rPr>
              <a:t>Wie kann </a:t>
            </a:r>
            <a:r>
              <a:rPr dirty="0" sz="1100" spc="-1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Motivation aufrechterhalten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werden?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Welche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Hindernisse und Widerstände könnten</a:t>
            </a:r>
            <a:r>
              <a:rPr dirty="0" sz="1100" spc="-3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auftreten?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</a:tabLst>
            </a:pP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Gab es bereits vorherige Aktionen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zu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den gewählten</a:t>
            </a:r>
            <a:r>
              <a:rPr dirty="0" sz="1100" spc="-3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Themen?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Gibt </a:t>
            </a:r>
            <a:r>
              <a:rPr dirty="0" sz="1100" spc="-10" b="1">
                <a:solidFill>
                  <a:srgbClr val="C45811"/>
                </a:solidFill>
                <a:latin typeface="Calibri"/>
                <a:cs typeface="Calibri"/>
              </a:rPr>
              <a:t>es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Schlüsselpersonen für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die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Umsetzung und das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Gelingen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der</a:t>
            </a:r>
            <a:r>
              <a:rPr dirty="0" sz="1100" spc="-1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Aktion?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Wieviel Personen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werden sich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voraussichtlich</a:t>
            </a:r>
            <a:r>
              <a:rPr dirty="0" sz="1100" spc="-2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beteiligen?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</a:tabLst>
            </a:pP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Wie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zeitintensiv kann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die Aktion</a:t>
            </a:r>
            <a:r>
              <a:rPr dirty="0" sz="1100" spc="-3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sein?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Wer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sind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die</a:t>
            </a:r>
            <a:r>
              <a:rPr dirty="0" sz="1100" spc="-1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Verantwortlichen?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69900" algn="l"/>
              </a:tabLst>
            </a:pP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Welche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Materialien/Fachwissen/Fördermittel benötigen wir noch?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Wie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machen wir auf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die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Aktion</a:t>
            </a:r>
            <a:r>
              <a:rPr dirty="0" sz="1100" spc="-35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aufmerksam?</a:t>
            </a:r>
            <a:endParaRPr sz="1100">
              <a:latin typeface="Calibri"/>
              <a:cs typeface="Calibri"/>
            </a:endParaRPr>
          </a:p>
          <a:p>
            <a:pPr marL="469265" indent="-227329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Erstellen eines Zeitstrahls </a:t>
            </a:r>
            <a:r>
              <a:rPr dirty="0" sz="1100" spc="-10" b="1">
                <a:solidFill>
                  <a:srgbClr val="C45811"/>
                </a:solidFill>
                <a:latin typeface="Calibri"/>
                <a:cs typeface="Calibri"/>
              </a:rPr>
              <a:t>für </a:t>
            </a:r>
            <a:r>
              <a:rPr dirty="0" sz="1100" b="1">
                <a:solidFill>
                  <a:srgbClr val="C45811"/>
                </a:solidFill>
                <a:latin typeface="Calibri"/>
                <a:cs typeface="Calibri"/>
              </a:rPr>
              <a:t>die</a:t>
            </a:r>
            <a:r>
              <a:rPr dirty="0" sz="1100" spc="20" b="1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C45811"/>
                </a:solidFill>
                <a:latin typeface="Calibri"/>
                <a:cs typeface="Calibri"/>
              </a:rPr>
              <a:t>Aktion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9093"/>
            <a:ext cx="5788025" cy="197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AF50"/>
                </a:solidFill>
                <a:latin typeface="Calibri"/>
                <a:cs typeface="Calibri"/>
              </a:rPr>
              <a:t>Schritt </a:t>
            </a: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5 </a:t>
            </a:r>
            <a:r>
              <a:rPr dirty="0" sz="1200">
                <a:latin typeface="Calibri"/>
                <a:cs typeface="Calibri"/>
              </a:rPr>
              <a:t>–</a:t>
            </a:r>
            <a:r>
              <a:rPr dirty="0" sz="1200" spc="-5">
                <a:latin typeface="Calibri"/>
                <a:cs typeface="Calibri"/>
              </a:rPr>
              <a:t> Zeitstrahl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Calibri"/>
                <a:cs typeface="Calibri"/>
              </a:rPr>
              <a:t>Dieser </a:t>
            </a:r>
            <a:r>
              <a:rPr dirty="0" sz="1100" spc="-5">
                <a:latin typeface="Calibri"/>
                <a:cs typeface="Calibri"/>
              </a:rPr>
              <a:t>Schritt </a:t>
            </a:r>
            <a:r>
              <a:rPr dirty="0" sz="1100">
                <a:latin typeface="Calibri"/>
                <a:cs typeface="Calibri"/>
              </a:rPr>
              <a:t>ist nach </a:t>
            </a:r>
            <a:r>
              <a:rPr dirty="0" sz="1100" spc="-5">
                <a:latin typeface="Calibri"/>
                <a:cs typeface="Calibri"/>
              </a:rPr>
              <a:t>der Konkretisierung hilfreich, </a:t>
            </a:r>
            <a:r>
              <a:rPr dirty="0" sz="1100" spc="-1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Folgendes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festzulegen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9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In welchem </a:t>
            </a:r>
            <a:r>
              <a:rPr dirty="0" sz="1100" spc="-5">
                <a:latin typeface="Calibri"/>
                <a:cs typeface="Calibri"/>
              </a:rPr>
              <a:t>Zeitraum </a:t>
            </a:r>
            <a:r>
              <a:rPr dirty="0" sz="1100">
                <a:latin typeface="Calibri"/>
                <a:cs typeface="Calibri"/>
              </a:rPr>
              <a:t>wollen wir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planen?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Wann soll </a:t>
            </a:r>
            <a:r>
              <a:rPr dirty="0" sz="1100" spc="-5">
                <a:latin typeface="Calibri"/>
                <a:cs typeface="Calibri"/>
              </a:rPr>
              <a:t>unsere Aktion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stattfinden?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Wer macht </a:t>
            </a:r>
            <a:r>
              <a:rPr dirty="0" sz="1100" spc="-5">
                <a:latin typeface="Calibri"/>
                <a:cs typeface="Calibri"/>
              </a:rPr>
              <a:t>bis </a:t>
            </a:r>
            <a:r>
              <a:rPr dirty="0" sz="1100">
                <a:latin typeface="Calibri"/>
                <a:cs typeface="Calibri"/>
              </a:rPr>
              <a:t>wann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was?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21800"/>
              </a:lnSpc>
              <a:spcBef>
                <a:spcPts val="615"/>
              </a:spcBef>
            </a:pPr>
            <a:r>
              <a:rPr dirty="0" sz="1100" spc="-5">
                <a:latin typeface="Calibri"/>
                <a:cs typeface="Calibri"/>
              </a:rPr>
              <a:t>Somit </a:t>
            </a:r>
            <a:r>
              <a:rPr dirty="0" sz="1100">
                <a:latin typeface="Calibri"/>
                <a:cs typeface="Calibri"/>
              </a:rPr>
              <a:t>ist die </a:t>
            </a:r>
            <a:r>
              <a:rPr dirty="0" sz="1100" spc="-5">
                <a:latin typeface="Calibri"/>
                <a:cs typeface="Calibri"/>
              </a:rPr>
              <a:t>Arbeit aufgeteilt, und jeder fühlt sich verantwortlich,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Aufgabe </a:t>
            </a:r>
            <a:r>
              <a:rPr dirty="0" sz="1100" spc="-10">
                <a:latin typeface="Calibri"/>
                <a:cs typeface="Calibri"/>
              </a:rPr>
              <a:t>zu </a:t>
            </a:r>
            <a:r>
              <a:rPr dirty="0" sz="1100">
                <a:latin typeface="Calibri"/>
                <a:cs typeface="Calibri"/>
              </a:rPr>
              <a:t>erledigen, </a:t>
            </a:r>
            <a:r>
              <a:rPr dirty="0" sz="1100" spc="-5">
                <a:latin typeface="Calibri"/>
                <a:cs typeface="Calibri"/>
              </a:rPr>
              <a:t>die ihm  zugeteilt wurde.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100">
                <a:latin typeface="Calibri"/>
                <a:cs typeface="Calibri"/>
              </a:rPr>
              <a:t>Beispiel </a:t>
            </a:r>
            <a:r>
              <a:rPr dirty="0" sz="1100" spc="-5">
                <a:latin typeface="Calibri"/>
                <a:cs typeface="Calibri"/>
              </a:rPr>
              <a:t>für </a:t>
            </a:r>
            <a:r>
              <a:rPr dirty="0" sz="1100">
                <a:latin typeface="Calibri"/>
                <a:cs typeface="Calibri"/>
              </a:rPr>
              <a:t>einen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Zeitstrahl: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4620894"/>
            <a:ext cx="713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Quelle: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Google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5425820"/>
            <a:ext cx="3710940" cy="734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lvl="1" marL="276225" indent="-264160">
              <a:lnSpc>
                <a:spcPct val="100000"/>
              </a:lnSpc>
              <a:spcBef>
                <a:spcPts val="105"/>
              </a:spcBef>
              <a:buAutoNum type="arabicPeriod" startAt="5"/>
              <a:tabLst>
                <a:tab pos="276860" algn="l"/>
              </a:tabLst>
            </a:pP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Materialien</a:t>
            </a:r>
            <a:endParaRPr sz="1400">
              <a:latin typeface="Calibri Light"/>
              <a:cs typeface="Calibri Light"/>
            </a:endParaRPr>
          </a:p>
          <a:p>
            <a:pPr lvl="2" marL="469265" indent="-228600">
              <a:lnSpc>
                <a:spcPct val="100000"/>
              </a:lnSpc>
              <a:spcBef>
                <a:spcPts val="969"/>
              </a:spcBef>
              <a:buAutoNum type="arabicParenBoth"/>
              <a:tabLst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Hintergrundinformation zur Planung </a:t>
            </a:r>
            <a:r>
              <a:rPr dirty="0" sz="1100">
                <a:latin typeface="Calibri"/>
                <a:cs typeface="Calibri"/>
              </a:rPr>
              <a:t>einer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Umweltaktion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290"/>
              </a:spcBef>
              <a:buAutoNum type="arabicParenBoth"/>
              <a:tabLst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Präsentation_Planung einer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Umweltaktion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6603872"/>
            <a:ext cx="5786120" cy="7366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3.6</a:t>
            </a:r>
            <a:r>
              <a:rPr dirty="0" u="sng" sz="1400" spc="-1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Informations-Quellen</a:t>
            </a:r>
            <a:endParaRPr sz="1400">
              <a:latin typeface="Calibri Light"/>
              <a:cs typeface="Calibri Light"/>
            </a:endParaRPr>
          </a:p>
          <a:p>
            <a:pPr marL="12700" marR="5080">
              <a:lnSpc>
                <a:spcPct val="122700"/>
              </a:lnSpc>
              <a:spcBef>
                <a:spcPts val="670"/>
              </a:spcBef>
            </a:pPr>
            <a:r>
              <a:rPr dirty="0" sz="1100" spc="-5" b="1">
                <a:latin typeface="Calibri"/>
                <a:cs typeface="Calibri"/>
              </a:rPr>
              <a:t>Wandelwerk e.V.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Verein </a:t>
            </a:r>
            <a:r>
              <a:rPr dirty="0" sz="1100">
                <a:latin typeface="Calibri"/>
                <a:cs typeface="Calibri"/>
              </a:rPr>
              <a:t>bietet auf </a:t>
            </a:r>
            <a:r>
              <a:rPr dirty="0" sz="1100" spc="-5">
                <a:latin typeface="Calibri"/>
                <a:cs typeface="Calibri"/>
              </a:rPr>
              <a:t>seiner Website Materialien und Workshops </a:t>
            </a:r>
            <a:r>
              <a:rPr dirty="0" sz="1100" spc="-10">
                <a:latin typeface="Calibri"/>
                <a:cs typeface="Calibri"/>
              </a:rPr>
              <a:t>zum </a:t>
            </a:r>
            <a:r>
              <a:rPr dirty="0" sz="1100" spc="-5">
                <a:latin typeface="Calibri"/>
                <a:cs typeface="Calibri"/>
              </a:rPr>
              <a:t>Thema Um-  weltpsychologie </a:t>
            </a:r>
            <a:r>
              <a:rPr dirty="0" sz="1100">
                <a:latin typeface="Calibri"/>
                <a:cs typeface="Calibri"/>
              </a:rPr>
              <a:t>an. </a:t>
            </a:r>
            <a:r>
              <a:rPr dirty="0" sz="1100" spc="-5">
                <a:latin typeface="Calibri"/>
                <a:cs typeface="Calibri"/>
              </a:rPr>
              <a:t>Link: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Wandelwerk (wandel-werk.org)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6143" y="3027026"/>
            <a:ext cx="5522110" cy="1363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86764" y="874521"/>
            <a:ext cx="38354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Anhang (In </a:t>
            </a: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Online-Version</a:t>
            </a:r>
            <a:r>
              <a:rPr dirty="0" u="sng" sz="2000" spc="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verfügbar)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86764" y="879094"/>
            <a:ext cx="5537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G</a:t>
            </a: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los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s</a:t>
            </a:r>
            <a:r>
              <a:rPr dirty="0" u="sng" sz="1400" spc="1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a</a:t>
            </a: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r</a:t>
            </a:r>
            <a:endParaRPr sz="1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2945" y="9917683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z="1100">
                <a:latin typeface="Calibri"/>
                <a:cs typeface="Calibri"/>
              </a:rPr>
              <a:t>2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9094"/>
            <a:ext cx="45942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Planung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einer Umweltschutzaktion: Konkretisierung </a:t>
            </a: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und</a:t>
            </a:r>
            <a:r>
              <a:rPr dirty="0" u="sng" sz="1400" spc="9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Canvas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794" y="1440255"/>
            <a:ext cx="5758180" cy="817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099" y="8321752"/>
            <a:ext cx="208915" cy="16071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z="1300" spc="-425" b="1">
                <a:solidFill>
                  <a:srgbClr val="464646"/>
                </a:solidFill>
                <a:latin typeface="Times New Roman"/>
                <a:cs typeface="Times New Roman"/>
              </a:rPr>
              <a:t>DermU</a:t>
            </a:r>
            <a:r>
              <a:rPr dirty="0" sz="1300" spc="120" b="1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1300" spc="-155" b="1">
                <a:solidFill>
                  <a:srgbClr val="464646"/>
                </a:solidFill>
                <a:latin typeface="Times New Roman"/>
                <a:cs typeface="Times New Roman"/>
              </a:rPr>
              <a:t>weltpsycho</a:t>
            </a:r>
            <a:r>
              <a:rPr dirty="0" sz="1300" spc="-155" b="1">
                <a:solidFill>
                  <a:srgbClr val="5E5E5E"/>
                </a:solidFill>
                <a:latin typeface="Times New Roman"/>
                <a:cs typeface="Times New Roman"/>
              </a:rPr>
              <a:t>l</a:t>
            </a:r>
            <a:r>
              <a:rPr dirty="0" sz="1300" spc="-155" b="1">
                <a:solidFill>
                  <a:srgbClr val="464646"/>
                </a:solidFill>
                <a:latin typeface="Times New Roman"/>
                <a:cs typeface="Times New Roman"/>
              </a:rPr>
              <a:t>og</a:t>
            </a:r>
            <a:r>
              <a:rPr dirty="0" sz="1300" spc="-155" b="1">
                <a:solidFill>
                  <a:srgbClr val="5E5E5E"/>
                </a:solidFill>
                <a:latin typeface="Times New Roman"/>
                <a:cs typeface="Times New Roman"/>
              </a:rPr>
              <a:t>i</a:t>
            </a:r>
            <a:r>
              <a:rPr dirty="0" sz="1300" spc="-155" b="1">
                <a:solidFill>
                  <a:srgbClr val="464646"/>
                </a:solidFill>
                <a:latin typeface="Times New Roman"/>
                <a:cs typeface="Times New Roman"/>
              </a:rPr>
              <a:t>e-Canvas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487" y="1056374"/>
            <a:ext cx="167640" cy="276860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160">
                <a:solidFill>
                  <a:srgbClr val="8E8E8E"/>
                </a:solidFill>
                <a:latin typeface="Arial"/>
                <a:cs typeface="Arial"/>
              </a:rPr>
              <a:t>Zur </a:t>
            </a:r>
            <a:r>
              <a:rPr dirty="0" sz="1000" spc="-130">
                <a:solidFill>
                  <a:srgbClr val="797979"/>
                </a:solidFill>
                <a:latin typeface="Arial"/>
                <a:cs typeface="Arial"/>
              </a:rPr>
              <a:t>P</a:t>
            </a:r>
            <a:r>
              <a:rPr dirty="0" sz="1000" spc="-130">
                <a:solidFill>
                  <a:srgbClr val="A5A5A5"/>
                </a:solidFill>
                <a:latin typeface="Arial"/>
                <a:cs typeface="Arial"/>
              </a:rPr>
              <a:t>la</a:t>
            </a:r>
            <a:r>
              <a:rPr dirty="0" sz="1000" spc="-130">
                <a:solidFill>
                  <a:srgbClr val="797979"/>
                </a:solidFill>
                <a:latin typeface="Arial"/>
                <a:cs typeface="Arial"/>
              </a:rPr>
              <a:t>nung </a:t>
            </a:r>
            <a:r>
              <a:rPr dirty="0" sz="1000" spc="-135">
                <a:solidFill>
                  <a:srgbClr val="8E8E8E"/>
                </a:solidFill>
                <a:latin typeface="Arial"/>
                <a:cs typeface="Arial"/>
              </a:rPr>
              <a:t>e</a:t>
            </a:r>
            <a:r>
              <a:rPr dirty="0" sz="1000" spc="-13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1000" spc="-135">
                <a:solidFill>
                  <a:srgbClr val="8E8E8E"/>
                </a:solidFill>
                <a:latin typeface="Arial"/>
                <a:cs typeface="Arial"/>
              </a:rPr>
              <a:t>ne</a:t>
            </a:r>
            <a:r>
              <a:rPr dirty="0" sz="1000" spc="-135">
                <a:solidFill>
                  <a:srgbClr val="5E5E5E"/>
                </a:solidFill>
                <a:latin typeface="Arial"/>
                <a:cs typeface="Arial"/>
              </a:rPr>
              <a:t>r </a:t>
            </a:r>
            <a:r>
              <a:rPr dirty="0" sz="1000" spc="-245">
                <a:solidFill>
                  <a:srgbClr val="797979"/>
                </a:solidFill>
                <a:latin typeface="Arial"/>
                <a:cs typeface="Arial"/>
              </a:rPr>
              <a:t>Umwe </a:t>
            </a:r>
            <a:r>
              <a:rPr dirty="0" sz="1000" spc="-120">
                <a:solidFill>
                  <a:srgbClr val="797979"/>
                </a:solidFill>
                <a:latin typeface="Arial"/>
                <a:cs typeface="Arial"/>
              </a:rPr>
              <a:t>ltschu</a:t>
            </a:r>
            <a:r>
              <a:rPr dirty="0" sz="1000" spc="-120">
                <a:solidFill>
                  <a:srgbClr val="A5A5A5"/>
                </a:solidFill>
                <a:latin typeface="Arial"/>
                <a:cs typeface="Arial"/>
              </a:rPr>
              <a:t>tz</a:t>
            </a:r>
            <a:r>
              <a:rPr dirty="0" sz="1000" spc="-120">
                <a:solidFill>
                  <a:srgbClr val="797979"/>
                </a:solidFill>
                <a:latin typeface="Arial"/>
                <a:cs typeface="Arial"/>
              </a:rPr>
              <a:t>aktion </a:t>
            </a:r>
            <a:r>
              <a:rPr dirty="0" sz="1000" spc="-120">
                <a:solidFill>
                  <a:srgbClr val="8E8E8E"/>
                </a:solidFill>
                <a:latin typeface="Arial"/>
                <a:cs typeface="Arial"/>
              </a:rPr>
              <a:t>mit</a:t>
            </a:r>
            <a:r>
              <a:rPr dirty="0" sz="1000" spc="-185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sz="1000" spc="-145">
                <a:solidFill>
                  <a:srgbClr val="8E8E8E"/>
                </a:solidFill>
                <a:latin typeface="Arial"/>
                <a:cs typeface="Arial"/>
              </a:rPr>
              <a:t>psyc</a:t>
            </a:r>
            <a:r>
              <a:rPr dirty="0" sz="1000" spc="-145">
                <a:solidFill>
                  <a:srgbClr val="5E5E5E"/>
                </a:solidFill>
                <a:latin typeface="Arial"/>
                <a:cs typeface="Arial"/>
              </a:rPr>
              <a:t>h</a:t>
            </a:r>
            <a:r>
              <a:rPr dirty="0" sz="1000" spc="-145">
                <a:solidFill>
                  <a:srgbClr val="8E8E8E"/>
                </a:solidFill>
                <a:latin typeface="Arial"/>
                <a:cs typeface="Arial"/>
              </a:rPr>
              <a:t>ologischemFokus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6859" y="7501180"/>
            <a:ext cx="167640" cy="56007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125">
                <a:solidFill>
                  <a:srgbClr val="8E8E8E"/>
                </a:solidFill>
                <a:latin typeface="Arial"/>
                <a:cs typeface="Arial"/>
              </a:rPr>
              <a:t>bewusstse</a:t>
            </a:r>
            <a:r>
              <a:rPr dirty="0" sz="1000" spc="-12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1000" spc="-125">
                <a:solidFill>
                  <a:srgbClr val="8E8E8E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2246" y="1493616"/>
            <a:ext cx="170815" cy="320675"/>
          </a:xfrm>
          <a:custGeom>
            <a:avLst/>
            <a:gdLst/>
            <a:ahLst/>
            <a:cxnLst/>
            <a:rect l="l" t="t" r="r" b="b"/>
            <a:pathLst>
              <a:path w="170814" h="320675">
                <a:moveTo>
                  <a:pt x="0" y="320496"/>
                </a:moveTo>
                <a:lnTo>
                  <a:pt x="0" y="0"/>
                </a:lnTo>
                <a:lnTo>
                  <a:pt x="170412" y="0"/>
                </a:lnTo>
                <a:lnTo>
                  <a:pt x="170412" y="320496"/>
                </a:lnTo>
                <a:lnTo>
                  <a:pt x="0" y="320496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24236" y="1845373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60" h="6350">
                <a:moveTo>
                  <a:pt x="0" y="6104"/>
                </a:moveTo>
                <a:lnTo>
                  <a:pt x="0" y="0"/>
                </a:lnTo>
                <a:lnTo>
                  <a:pt x="60775" y="0"/>
                </a:lnTo>
                <a:lnTo>
                  <a:pt x="60775" y="6104"/>
                </a:lnTo>
                <a:lnTo>
                  <a:pt x="0" y="6104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73746" y="1051535"/>
          <a:ext cx="5824220" cy="889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05"/>
                <a:gridCol w="2383155"/>
                <a:gridCol w="1451610"/>
                <a:gridCol w="1451610"/>
              </a:tblGrid>
              <a:tr h="1794777">
                <a:tc gridSpan="2">
                  <a:txBody>
                    <a:bodyPr/>
                    <a:lstStyle/>
                    <a:p>
                      <a:pPr marL="57785" marR="1017269" indent="4445">
                        <a:lnSpc>
                          <a:spcPct val="104099"/>
                        </a:lnSpc>
                        <a:spcBef>
                          <a:spcPts val="535"/>
                        </a:spcBef>
                      </a:pPr>
                      <a:r>
                        <a:rPr dirty="0" sz="1000" spc="-12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(Verhaltens-)  </a:t>
                      </a:r>
                      <a:r>
                        <a:rPr dirty="0" sz="1000" spc="-14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Kosten </a:t>
                      </a:r>
                      <a:r>
                        <a:rPr dirty="0" sz="1050" spc="-18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50" spc="-13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Nutzen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7945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1036319" algn="l"/>
                        </a:tabLst>
                      </a:pPr>
                      <a:r>
                        <a:rPr dirty="0" sz="1000" spc="-15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Emotionen	</a:t>
                      </a:r>
                      <a:r>
                        <a:rPr dirty="0" baseline="2777" sz="1500" spc="254" b="1" i="1">
                          <a:solidFill>
                            <a:srgbClr val="A5A5A5"/>
                          </a:solidFill>
                          <a:latin typeface="Times New Roman"/>
                          <a:cs typeface="Times New Roman"/>
                        </a:rPr>
                        <a:t>_r,.,</a:t>
                      </a:r>
                      <a:endParaRPr baseline="2777" sz="1500">
                        <a:latin typeface="Times New Roman"/>
                        <a:cs typeface="Times New Roman"/>
                      </a:endParaRPr>
                    </a:p>
                    <a:p>
                      <a:pPr algn="ctr" marL="222250">
                        <a:lnSpc>
                          <a:spcPts val="330"/>
                        </a:lnSpc>
                        <a:spcBef>
                          <a:spcPts val="245"/>
                        </a:spcBef>
                      </a:pPr>
                      <a:r>
                        <a:rPr dirty="0" sz="350">
                          <a:solidFill>
                            <a:srgbClr val="D4D4D4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50">
                        <a:latin typeface="Arial"/>
                        <a:cs typeface="Arial"/>
                      </a:endParaRPr>
                    </a:p>
                    <a:p>
                      <a:pPr marL="1179830">
                        <a:lnSpc>
                          <a:spcPts val="3270"/>
                        </a:lnSpc>
                      </a:pPr>
                      <a:r>
                        <a:rPr dirty="0" sz="2800" spc="-335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7n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6260">
                <a:tc rowSpan="3">
                  <a:txBody>
                    <a:bodyPr/>
                    <a:lstStyle/>
                    <a:p>
                      <a:pPr marL="90805">
                        <a:lnSpc>
                          <a:spcPts val="2110"/>
                        </a:lnSpc>
                        <a:tabLst>
                          <a:tab pos="1847214" algn="l"/>
                        </a:tabLst>
                      </a:pPr>
                      <a:r>
                        <a:rPr dirty="0" sz="1000" spc="-13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Persönliche </a:t>
                      </a:r>
                      <a:r>
                        <a:rPr dirty="0" sz="1000" spc="-7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3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okologische</a:t>
                      </a:r>
                      <a:r>
                        <a:rPr dirty="0" sz="1000" spc="-5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7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Norm	</a:t>
                      </a:r>
                      <a:r>
                        <a:rPr dirty="0" baseline="-20000" sz="3750" spc="3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@</a:t>
                      </a:r>
                      <a:endParaRPr baseline="-20000" sz="3750">
                        <a:latin typeface="Arial"/>
                        <a:cs typeface="Arial"/>
                      </a:endParaRPr>
                    </a:p>
                  </a:txBody>
                  <a:tcPr marL="0" marR="0" marB="0" marT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14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Seihst </a:t>
                      </a:r>
                      <a:r>
                        <a:rPr dirty="0" sz="1000" spc="-8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12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12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irk</a:t>
                      </a:r>
                      <a:r>
                        <a:rPr dirty="0" sz="1000" spc="-165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6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samkei</a:t>
                      </a:r>
                      <a:r>
                        <a:rPr dirty="0" sz="1000" spc="-16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2075" marR="4375150" indent="5080">
                        <a:lnSpc>
                          <a:spcPct val="118300"/>
                        </a:lnSpc>
                        <a:spcBef>
                          <a:spcPts val="340"/>
                        </a:spcBef>
                      </a:pPr>
                      <a:r>
                        <a:rPr dirty="0" sz="1000" spc="-15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Abwägungsprozess  </a:t>
                      </a:r>
                      <a:r>
                        <a:rPr dirty="0" sz="1000" spc="-15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und</a:t>
                      </a:r>
                      <a:r>
                        <a:rPr dirty="0" sz="1000" spc="-7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10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ntent</a:t>
                      </a:r>
                      <a:r>
                        <a:rPr dirty="0" sz="1000" spc="-105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10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2075" marR="4462145" indent="-1905">
                        <a:lnSpc>
                          <a:spcPct val="116300"/>
                        </a:lnSpc>
                        <a:spcBef>
                          <a:spcPts val="320"/>
                        </a:spcBef>
                      </a:pPr>
                      <a:r>
                        <a:rPr dirty="0" sz="1000" spc="-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Umweltverhalten  </a:t>
                      </a:r>
                      <a:r>
                        <a:rPr dirty="0" sz="1000" spc="-15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und </a:t>
                      </a:r>
                      <a:r>
                        <a:rPr dirty="0" sz="1000" spc="-14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seine </a:t>
                      </a:r>
                      <a:r>
                        <a:rPr dirty="0" sz="1000" spc="-16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dirty="0" sz="1000" spc="-165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lg</a:t>
                      </a:r>
                      <a:r>
                        <a:rPr dirty="0" sz="1000" spc="-21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8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064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413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340485" indent="-635">
                        <a:lnSpc>
                          <a:spcPts val="1230"/>
                        </a:lnSpc>
                      </a:pPr>
                      <a:r>
                        <a:rPr dirty="0" sz="1000" spc="-12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Verant</a:t>
                      </a:r>
                      <a:r>
                        <a:rPr dirty="0" sz="1000" spc="-125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1000" spc="-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2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75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5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-12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2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10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gefühl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318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931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739"/>
                        </a:lnSpc>
                        <a:tabLst>
                          <a:tab pos="1263015" algn="l"/>
                        </a:tabLst>
                      </a:pPr>
                      <a:r>
                        <a:rPr dirty="0" sz="1000" spc="-13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Problem-	</a:t>
                      </a:r>
                      <a:r>
                        <a:rPr dirty="0" baseline="-29861" sz="6000" spc="179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®</a:t>
                      </a:r>
                      <a:endParaRPr baseline="-29861" sz="6000">
                        <a:latin typeface="Arial"/>
                        <a:cs typeface="Arial"/>
                      </a:endParaRPr>
                    </a:p>
                  </a:txBody>
                  <a:tcPr marL="0" marR="0" marB="0" marT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318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0882"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135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Soziale</a:t>
                      </a:r>
                      <a:r>
                        <a:rPr dirty="0" sz="1000" spc="-3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75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Normen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2245"/>
                        </a:lnSpc>
                        <a:tabLst>
                          <a:tab pos="1054100" algn="l"/>
                        </a:tabLst>
                      </a:pPr>
                      <a:r>
                        <a:rPr dirty="0" sz="1000" spc="-16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Gewohnheiten	</a:t>
                      </a:r>
                      <a:r>
                        <a:rPr dirty="0" baseline="-31963" sz="5475" spc="179" b="1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baseline="-31963" sz="5475">
                        <a:latin typeface="Arial"/>
                        <a:cs typeface="Arial"/>
                      </a:endParaRPr>
                    </a:p>
                  </a:txBody>
                  <a:tcPr marL="0" marR="0" marB="0" marT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86764" y="1446021"/>
            <a:ext cx="5788660" cy="3698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Weitere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Infos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 Light"/>
              <a:cs typeface="Calibri Light"/>
            </a:endParaRPr>
          </a:p>
          <a:p>
            <a:pPr marL="12700" marR="876935">
              <a:lnSpc>
                <a:spcPct val="167300"/>
              </a:lnSpc>
            </a:pPr>
            <a:r>
              <a:rPr dirty="0" sz="1100" spc="-5" b="1">
                <a:latin typeface="Calibri"/>
                <a:cs typeface="Calibri"/>
              </a:rPr>
              <a:t>Klimafakten: </a:t>
            </a:r>
            <a:r>
              <a:rPr dirty="0" sz="1100" spc="-5">
                <a:latin typeface="Calibri"/>
                <a:cs typeface="Calibri"/>
              </a:rPr>
              <a:t>Alles rund </a:t>
            </a:r>
            <a:r>
              <a:rPr dirty="0" sz="1100" spc="-10">
                <a:latin typeface="Calibri"/>
                <a:cs typeface="Calibri"/>
              </a:rPr>
              <a:t>ums </a:t>
            </a:r>
            <a:r>
              <a:rPr dirty="0" sz="1100" spc="-5">
                <a:latin typeface="Calibri"/>
                <a:cs typeface="Calibri"/>
              </a:rPr>
              <a:t>Klima </a:t>
            </a:r>
            <a:r>
              <a:rPr dirty="0" sz="1100">
                <a:latin typeface="Calibri"/>
                <a:cs typeface="Calibri"/>
              </a:rPr>
              <a:t>– </a:t>
            </a:r>
            <a:r>
              <a:rPr dirty="0" sz="1100" spc="-5">
                <a:latin typeface="Calibri"/>
                <a:cs typeface="Calibri"/>
              </a:rPr>
              <a:t>verständlich erklärt und wissenschaftlich geprüft:  </a:t>
            </a:r>
            <a:r>
              <a:rPr dirty="0" sz="1100">
                <a:latin typeface="Calibri"/>
                <a:cs typeface="Calibri"/>
              </a:rPr>
              <a:t>Link: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klimafakten.de</a:t>
            </a:r>
            <a:endParaRPr sz="1100">
              <a:latin typeface="Calibri"/>
              <a:cs typeface="Calibri"/>
            </a:endParaRPr>
          </a:p>
          <a:p>
            <a:pPr marL="12700" marR="5715">
              <a:lnSpc>
                <a:spcPct val="121800"/>
              </a:lnSpc>
              <a:spcBef>
                <a:spcPts val="615"/>
              </a:spcBef>
            </a:pPr>
            <a:r>
              <a:rPr dirty="0" sz="1100" spc="-5" b="1">
                <a:latin typeface="Calibri"/>
                <a:cs typeface="Calibri"/>
              </a:rPr>
              <a:t>Klima[:A:]rtikulieren: </a:t>
            </a:r>
            <a:r>
              <a:rPr dirty="0" sz="1100" spc="-5">
                <a:latin typeface="Calibri"/>
                <a:cs typeface="Calibri"/>
              </a:rPr>
              <a:t>Ansätze zur besseren Kommunikation und Vermittlung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Fakten über </a:t>
            </a:r>
            <a:r>
              <a:rPr dirty="0" sz="1100">
                <a:latin typeface="Calibri"/>
                <a:cs typeface="Calibri"/>
              </a:rPr>
              <a:t>den  </a:t>
            </a:r>
            <a:r>
              <a:rPr dirty="0" sz="1100" spc="-5">
                <a:latin typeface="Calibri"/>
                <a:cs typeface="Calibri"/>
              </a:rPr>
              <a:t>Klimawandel.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885"/>
              </a:spcBef>
            </a:pPr>
            <a:r>
              <a:rPr dirty="0" sz="1100">
                <a:latin typeface="Calibri"/>
                <a:cs typeface="Calibri"/>
              </a:rPr>
              <a:t>Link: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Klim[:A:]rtikulieren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– Wer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redet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wie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über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die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Klimakrise? (klimartikulieren.at)</a:t>
            </a:r>
            <a:endParaRPr sz="1100">
              <a:latin typeface="Calibri"/>
              <a:cs typeface="Calibri"/>
            </a:endParaRPr>
          </a:p>
          <a:p>
            <a:pPr algn="just" marL="12700" marR="5080">
              <a:lnSpc>
                <a:spcPct val="122300"/>
              </a:lnSpc>
              <a:spcBef>
                <a:spcPts val="595"/>
              </a:spcBef>
            </a:pPr>
            <a:r>
              <a:rPr dirty="0" sz="1100" spc="-5" b="1">
                <a:latin typeface="Calibri"/>
                <a:cs typeface="Calibri"/>
              </a:rPr>
              <a:t>Umweltbundesamt: </a:t>
            </a:r>
            <a:r>
              <a:rPr dirty="0" sz="1100" spc="-5">
                <a:latin typeface="Calibri"/>
                <a:cs typeface="Calibri"/>
              </a:rPr>
              <a:t>Auf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Seite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Umweltbundesamtes lassen sich Infos zu </a:t>
            </a:r>
            <a:r>
              <a:rPr dirty="0" sz="1100">
                <a:latin typeface="Calibri"/>
                <a:cs typeface="Calibri"/>
              </a:rPr>
              <a:t>aktueller </a:t>
            </a:r>
            <a:r>
              <a:rPr dirty="0" sz="1100" spc="-5">
                <a:latin typeface="Calibri"/>
                <a:cs typeface="Calibri"/>
              </a:rPr>
              <a:t>Forschung,  Publikationen rund </a:t>
            </a:r>
            <a:r>
              <a:rPr dirty="0" sz="1100" spc="-1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Klima und Umwelt(-schutz) (auch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Alltag), Lernmaterialien und </a:t>
            </a:r>
            <a:r>
              <a:rPr dirty="0" sz="1100">
                <a:latin typeface="Calibri"/>
                <a:cs typeface="Calibri"/>
              </a:rPr>
              <a:t>vieles </a:t>
            </a:r>
            <a:r>
              <a:rPr dirty="0" sz="1100" spc="-5">
                <a:latin typeface="Calibri"/>
                <a:cs typeface="Calibri"/>
              </a:rPr>
              <a:t>mehr  finden.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890"/>
              </a:spcBef>
            </a:pPr>
            <a:r>
              <a:rPr dirty="0" sz="1100">
                <a:latin typeface="Calibri"/>
                <a:cs typeface="Calibri"/>
              </a:rPr>
              <a:t>Link: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Umweltbundesamt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|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Für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Mensch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und</a:t>
            </a:r>
            <a:r>
              <a:rPr dirty="0" u="sng" sz="110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Umwelt</a:t>
            </a:r>
            <a:endParaRPr sz="1100">
              <a:latin typeface="Calibri"/>
              <a:cs typeface="Calibri"/>
            </a:endParaRPr>
          </a:p>
          <a:p>
            <a:pPr algn="just" marL="12700" marR="5080">
              <a:lnSpc>
                <a:spcPct val="121800"/>
              </a:lnSpc>
              <a:spcBef>
                <a:spcPts val="610"/>
              </a:spcBef>
            </a:pPr>
            <a:r>
              <a:rPr dirty="0" sz="1100" spc="-5" b="1">
                <a:latin typeface="Calibri"/>
                <a:cs typeface="Calibri"/>
              </a:rPr>
              <a:t>Wuppertal Institut: </a:t>
            </a:r>
            <a:r>
              <a:rPr dirty="0" sz="1100">
                <a:latin typeface="Calibri"/>
                <a:cs typeface="Calibri"/>
              </a:rPr>
              <a:t>Am </a:t>
            </a:r>
            <a:r>
              <a:rPr dirty="0" sz="1100" spc="-5">
                <a:latin typeface="Calibri"/>
                <a:cs typeface="Calibri"/>
              </a:rPr>
              <a:t>Wuppertal Institut </a:t>
            </a:r>
            <a:r>
              <a:rPr dirty="0" sz="1100">
                <a:latin typeface="Calibri"/>
                <a:cs typeface="Calibri"/>
              </a:rPr>
              <a:t>wird </a:t>
            </a:r>
            <a:r>
              <a:rPr dirty="0" sz="1100" spc="-5">
                <a:latin typeface="Calibri"/>
                <a:cs typeface="Calibri"/>
              </a:rPr>
              <a:t>zu </a:t>
            </a:r>
            <a:r>
              <a:rPr dirty="0" sz="1100">
                <a:latin typeface="Calibri"/>
                <a:cs typeface="Calibri"/>
              </a:rPr>
              <a:t>den </a:t>
            </a:r>
            <a:r>
              <a:rPr dirty="0" sz="1100" spc="-5">
                <a:latin typeface="Calibri"/>
                <a:cs typeface="Calibri"/>
              </a:rPr>
              <a:t>Themen Energie und Klima geforscht </a:t>
            </a:r>
            <a:r>
              <a:rPr dirty="0" sz="1100" spc="-10">
                <a:latin typeface="Calibri"/>
                <a:cs typeface="Calibri"/>
              </a:rPr>
              <a:t>sowie  </a:t>
            </a:r>
            <a:r>
              <a:rPr dirty="0" sz="1100" spc="-5">
                <a:latin typeface="Calibri"/>
                <a:cs typeface="Calibri"/>
              </a:rPr>
              <a:t>Ansätze für </a:t>
            </a:r>
            <a:r>
              <a:rPr dirty="0" sz="1100">
                <a:latin typeface="Calibri"/>
                <a:cs typeface="Calibri"/>
              </a:rPr>
              <a:t>eine </a:t>
            </a:r>
            <a:r>
              <a:rPr dirty="0" sz="1100" spc="-5">
                <a:latin typeface="Calibri"/>
                <a:cs typeface="Calibri"/>
              </a:rPr>
              <a:t>nachhaltige Zukunft erarbeitet. Neben dem Ressourcenrechner </a:t>
            </a:r>
            <a:r>
              <a:rPr dirty="0" sz="1100">
                <a:latin typeface="Calibri"/>
                <a:cs typeface="Calibri"/>
              </a:rPr>
              <a:t>lassen </a:t>
            </a:r>
            <a:r>
              <a:rPr dirty="0" sz="1100" spc="-5">
                <a:latin typeface="Calibri"/>
                <a:cs typeface="Calibri"/>
              </a:rPr>
              <a:t>sich </a:t>
            </a:r>
            <a:r>
              <a:rPr dirty="0" sz="1100">
                <a:latin typeface="Calibri"/>
                <a:cs typeface="Calibri"/>
              </a:rPr>
              <a:t>hier </a:t>
            </a:r>
            <a:r>
              <a:rPr dirty="0" sz="1100" spc="-5">
                <a:latin typeface="Calibri"/>
                <a:cs typeface="Calibri"/>
              </a:rPr>
              <a:t>re-  </a:t>
            </a:r>
            <a:r>
              <a:rPr dirty="0" sz="1100">
                <a:latin typeface="Calibri"/>
                <a:cs typeface="Calibri"/>
              </a:rPr>
              <a:t>gelmäßig </a:t>
            </a:r>
            <a:r>
              <a:rPr dirty="0" sz="1100" spc="-5">
                <a:latin typeface="Calibri"/>
                <a:cs typeface="Calibri"/>
              </a:rPr>
              <a:t>Informationen </a:t>
            </a:r>
            <a:r>
              <a:rPr dirty="0" sz="1100">
                <a:latin typeface="Calibri"/>
                <a:cs typeface="Calibri"/>
              </a:rPr>
              <a:t>zu </a:t>
            </a:r>
            <a:r>
              <a:rPr dirty="0" sz="1100" spc="-5">
                <a:latin typeface="Calibri"/>
                <a:cs typeface="Calibri"/>
              </a:rPr>
              <a:t>neusten Erkenntnissen und Lösungsansätzen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finden.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890"/>
              </a:spcBef>
            </a:pPr>
            <a:r>
              <a:rPr dirty="0" sz="1100">
                <a:latin typeface="Calibri"/>
                <a:cs typeface="Calibri"/>
              </a:rPr>
              <a:t>Link: </a:t>
            </a:r>
            <a:r>
              <a:rPr dirty="0" u="sng" sz="1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Home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- Wuppertal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Institut für Klima, Umwelt, Energie</a:t>
            </a:r>
            <a:r>
              <a:rPr dirty="0" u="sng" sz="1100" spc="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(wupperinst.org)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86764" y="879094"/>
            <a:ext cx="5775325" cy="6255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Literaturverzeichnis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100" spc="-5">
                <a:latin typeface="Calibri"/>
                <a:cs typeface="Calibri"/>
              </a:rPr>
              <a:t>Bildungsserver </a:t>
            </a:r>
            <a:r>
              <a:rPr dirty="0" sz="1100">
                <a:latin typeface="Calibri"/>
                <a:cs typeface="Calibri"/>
              </a:rPr>
              <a:t>Wiki </a:t>
            </a:r>
            <a:r>
              <a:rPr dirty="0" sz="1100" spc="-5">
                <a:latin typeface="Calibri"/>
                <a:cs typeface="Calibri"/>
              </a:rPr>
              <a:t>[online],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Klimawandel</a:t>
            </a:r>
            <a:r>
              <a:rPr dirty="0" u="sng" sz="11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(bildungsserver.de)</a:t>
            </a:r>
            <a:endParaRPr sz="1100">
              <a:latin typeface="Calibri"/>
              <a:cs typeface="Calibri"/>
            </a:endParaRPr>
          </a:p>
          <a:p>
            <a:pPr marL="461645" marR="386715" indent="-449580">
              <a:lnSpc>
                <a:spcPct val="1218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Bilharz, </a:t>
            </a:r>
            <a:r>
              <a:rPr dirty="0" sz="1100">
                <a:latin typeface="Calibri"/>
                <a:cs typeface="Calibri"/>
              </a:rPr>
              <a:t>Michael </a:t>
            </a:r>
            <a:r>
              <a:rPr dirty="0" sz="1100" spc="-5">
                <a:latin typeface="Calibri"/>
                <a:cs typeface="Calibri"/>
              </a:rPr>
              <a:t>(2007). Nachhaltiger Konsum, </a:t>
            </a:r>
            <a:r>
              <a:rPr dirty="0" sz="1100">
                <a:latin typeface="Calibri"/>
                <a:cs typeface="Calibri"/>
              </a:rPr>
              <a:t>geteilte </a:t>
            </a:r>
            <a:r>
              <a:rPr dirty="0" sz="1100" spc="-5">
                <a:latin typeface="Calibri"/>
                <a:cs typeface="Calibri"/>
              </a:rPr>
              <a:t>Verantwortung und Verbraucherpolitik:  Grundlagen. </a:t>
            </a:r>
            <a:r>
              <a:rPr dirty="0" sz="1100">
                <a:latin typeface="Calibri"/>
                <a:cs typeface="Calibri"/>
              </a:rPr>
              <a:t>University of </a:t>
            </a:r>
            <a:r>
              <a:rPr dirty="0" sz="1100" spc="-5">
                <a:latin typeface="Calibri"/>
                <a:cs typeface="Calibri"/>
              </a:rPr>
              <a:t>St.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Gallen</a:t>
            </a:r>
            <a:endParaRPr sz="1100">
              <a:latin typeface="Calibri"/>
              <a:cs typeface="Calibri"/>
            </a:endParaRPr>
          </a:p>
          <a:p>
            <a:pPr marL="469265" marR="5080" indent="-457200">
              <a:lnSpc>
                <a:spcPct val="122300"/>
              </a:lnSpc>
              <a:spcBef>
                <a:spcPts val="795"/>
              </a:spcBef>
            </a:pPr>
            <a:r>
              <a:rPr dirty="0" sz="1100" spc="-5">
                <a:latin typeface="Calibri"/>
                <a:cs typeface="Calibri"/>
              </a:rPr>
              <a:t>Crippa/Oreggioni/Guizzardi/Muntean/Schaaf/Vullo/Solazzo/Monforti-Ferrario/Olivier/Vignati (2019):  </a:t>
            </a:r>
            <a:r>
              <a:rPr dirty="0" sz="1100" spc="-5" i="1">
                <a:latin typeface="Calibri"/>
                <a:cs typeface="Calibri"/>
              </a:rPr>
              <a:t>Fossil CO2 and </a:t>
            </a:r>
            <a:r>
              <a:rPr dirty="0" sz="1100" i="1">
                <a:latin typeface="Calibri"/>
                <a:cs typeface="Calibri"/>
              </a:rPr>
              <a:t>GHG </a:t>
            </a:r>
            <a:r>
              <a:rPr dirty="0" sz="1100" spc="-5" i="1">
                <a:latin typeface="Calibri"/>
                <a:cs typeface="Calibri"/>
              </a:rPr>
              <a:t>Emissions of All World Countries: 2019 Report</a:t>
            </a:r>
            <a:r>
              <a:rPr dirty="0" sz="1100" spc="-5">
                <a:latin typeface="Calibri"/>
                <a:cs typeface="Calibri"/>
              </a:rPr>
              <a:t>, Stuttgart, Deutschland:  </a:t>
            </a:r>
            <a:r>
              <a:rPr dirty="0" sz="1100">
                <a:latin typeface="Calibri"/>
                <a:cs typeface="Calibri"/>
              </a:rPr>
              <a:t>UTB</a:t>
            </a:r>
            <a:endParaRPr sz="1100">
              <a:latin typeface="Calibri"/>
              <a:cs typeface="Calibri"/>
            </a:endParaRPr>
          </a:p>
          <a:p>
            <a:pPr marL="469265" marR="81915" indent="-457200">
              <a:lnSpc>
                <a:spcPct val="122200"/>
              </a:lnSpc>
              <a:spcBef>
                <a:spcPts val="800"/>
              </a:spcBef>
            </a:pPr>
            <a:r>
              <a:rPr dirty="0" sz="1100">
                <a:latin typeface="Calibri"/>
                <a:cs typeface="Calibri"/>
              </a:rPr>
              <a:t>Deutsches </a:t>
            </a:r>
            <a:r>
              <a:rPr dirty="0" sz="1100" spc="-5">
                <a:latin typeface="Calibri"/>
                <a:cs typeface="Calibri"/>
              </a:rPr>
              <a:t>Klima-Konsortium, </a:t>
            </a:r>
            <a:r>
              <a:rPr dirty="0" sz="1100">
                <a:latin typeface="Calibri"/>
                <a:cs typeface="Calibri"/>
              </a:rPr>
              <a:t>Deutsche </a:t>
            </a:r>
            <a:r>
              <a:rPr dirty="0" sz="1100" spc="-5">
                <a:latin typeface="Calibri"/>
                <a:cs typeface="Calibri"/>
              </a:rPr>
              <a:t>Meteorologische </a:t>
            </a:r>
            <a:r>
              <a:rPr dirty="0" sz="1100">
                <a:latin typeface="Calibri"/>
                <a:cs typeface="Calibri"/>
              </a:rPr>
              <a:t>Gesellschaft, </a:t>
            </a:r>
            <a:r>
              <a:rPr dirty="0" sz="1100" spc="-5">
                <a:latin typeface="Calibri"/>
                <a:cs typeface="Calibri"/>
              </a:rPr>
              <a:t>Deutscher Wetterdienst, Ext-  remwetterkongress Hamburg, Helmholtz-Klima-Initiative, klimafakten.de (2021) </a:t>
            </a:r>
            <a:r>
              <a:rPr dirty="0" sz="1100">
                <a:latin typeface="Calibri"/>
                <a:cs typeface="Calibri"/>
              </a:rPr>
              <a:t>Was wir  heute </a:t>
            </a:r>
            <a:r>
              <a:rPr dirty="0" sz="1100" spc="-5">
                <a:latin typeface="Calibri"/>
                <a:cs typeface="Calibri"/>
              </a:rPr>
              <a:t>übers Klima wissen. </a:t>
            </a:r>
            <a:r>
              <a:rPr dirty="0" sz="1100">
                <a:latin typeface="Calibri"/>
                <a:cs typeface="Calibri"/>
              </a:rPr>
              <a:t>Basisfakten </a:t>
            </a:r>
            <a:r>
              <a:rPr dirty="0" sz="1100" spc="-5">
                <a:latin typeface="Calibri"/>
                <a:cs typeface="Calibri"/>
              </a:rPr>
              <a:t>zum Klimawandel, die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der Wissenschaft unumstrit-  </a:t>
            </a:r>
            <a:r>
              <a:rPr dirty="0" sz="1100">
                <a:latin typeface="Calibri"/>
                <a:cs typeface="Calibri"/>
              </a:rPr>
              <a:t>ten </a:t>
            </a:r>
            <a:r>
              <a:rPr dirty="0" sz="1100" spc="-5">
                <a:latin typeface="Calibri"/>
                <a:cs typeface="Calibri"/>
              </a:rPr>
              <a:t>sind.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basisfakten-klimawandel.pdf</a:t>
            </a:r>
            <a:r>
              <a:rPr dirty="0" u="sng" sz="11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(deutsches-klima-konsortium.de)</a:t>
            </a:r>
            <a:endParaRPr sz="1100">
              <a:latin typeface="Calibri"/>
              <a:cs typeface="Calibri"/>
            </a:endParaRPr>
          </a:p>
          <a:p>
            <a:pPr marL="469265" marR="166370" indent="-457200">
              <a:lnSpc>
                <a:spcPct val="122700"/>
              </a:lnSpc>
              <a:spcBef>
                <a:spcPts val="780"/>
              </a:spcBef>
            </a:pPr>
            <a:r>
              <a:rPr dirty="0" sz="1100">
                <a:latin typeface="Calibri"/>
                <a:cs typeface="Calibri"/>
              </a:rPr>
              <a:t>Hamann, </a:t>
            </a:r>
            <a:r>
              <a:rPr dirty="0" sz="1100" spc="-5">
                <a:latin typeface="Calibri"/>
                <a:cs typeface="Calibri"/>
              </a:rPr>
              <a:t>Karen/ </a:t>
            </a:r>
            <a:r>
              <a:rPr dirty="0" sz="1100">
                <a:latin typeface="Calibri"/>
                <a:cs typeface="Calibri"/>
              </a:rPr>
              <a:t>Baumann, </a:t>
            </a:r>
            <a:r>
              <a:rPr dirty="0" sz="1100" spc="-5">
                <a:latin typeface="Calibri"/>
                <a:cs typeface="Calibri"/>
              </a:rPr>
              <a:t>Anna </a:t>
            </a:r>
            <a:r>
              <a:rPr dirty="0" sz="1100">
                <a:latin typeface="Calibri"/>
                <a:cs typeface="Calibri"/>
              </a:rPr>
              <a:t>/ </a:t>
            </a:r>
            <a:r>
              <a:rPr dirty="0" sz="1100" spc="-5">
                <a:latin typeface="Calibri"/>
                <a:cs typeface="Calibri"/>
              </a:rPr>
              <a:t>Löschinger, </a:t>
            </a:r>
            <a:r>
              <a:rPr dirty="0" sz="1100">
                <a:latin typeface="Calibri"/>
                <a:cs typeface="Calibri"/>
              </a:rPr>
              <a:t>Daniel </a:t>
            </a:r>
            <a:r>
              <a:rPr dirty="0" sz="1100" spc="-5">
                <a:latin typeface="Calibri"/>
                <a:cs typeface="Calibri"/>
              </a:rPr>
              <a:t>(2016): Psychologie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Umweltschutz: Hand-  buch zur Förderung nachhaltigen Handelns, </a:t>
            </a:r>
            <a:r>
              <a:rPr dirty="0" sz="1100">
                <a:latin typeface="Calibri"/>
                <a:cs typeface="Calibri"/>
              </a:rPr>
              <a:t>München, </a:t>
            </a:r>
            <a:r>
              <a:rPr dirty="0" sz="1100" spc="-5">
                <a:latin typeface="Calibri"/>
                <a:cs typeface="Calibri"/>
              </a:rPr>
              <a:t>Deutschland: oekom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verlag</a:t>
            </a:r>
            <a:endParaRPr sz="1100">
              <a:latin typeface="Calibri"/>
              <a:cs typeface="Calibri"/>
            </a:endParaRPr>
          </a:p>
          <a:p>
            <a:pPr marL="469265" marR="201930" indent="-457200">
              <a:lnSpc>
                <a:spcPct val="1221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Statistisches Bundesamt (o. D.): </a:t>
            </a:r>
            <a:r>
              <a:rPr dirty="0" sz="1100">
                <a:latin typeface="Calibri"/>
                <a:cs typeface="Calibri"/>
              </a:rPr>
              <a:t>Direkt </a:t>
            </a:r>
            <a:r>
              <a:rPr dirty="0" sz="1100" spc="-5">
                <a:latin typeface="Calibri"/>
                <a:cs typeface="Calibri"/>
              </a:rPr>
              <a:t>und indirekt </a:t>
            </a:r>
            <a:r>
              <a:rPr dirty="0" sz="1100">
                <a:latin typeface="Calibri"/>
                <a:cs typeface="Calibri"/>
              </a:rPr>
              <a:t>– </a:t>
            </a:r>
            <a:r>
              <a:rPr dirty="0" sz="1100" spc="-5">
                <a:latin typeface="Calibri"/>
                <a:cs typeface="Calibri"/>
              </a:rPr>
              <a:t>versteckte Energie und Emissionen, destatis,  </a:t>
            </a:r>
            <a:r>
              <a:rPr dirty="0" sz="1100">
                <a:latin typeface="Calibri"/>
                <a:cs typeface="Calibri"/>
              </a:rPr>
              <a:t>[online]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https://www.destatis.de/DE/Themen/Gesellschaft- 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Umwelt/Umwelt/UGR/energiefluesse-emissionen/Glossar/direkt-indirekt-energie- 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emissionen.html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100" spc="-5">
                <a:latin typeface="Calibri"/>
                <a:cs typeface="Calibri"/>
              </a:rPr>
              <a:t>[abgerufen </a:t>
            </a:r>
            <a:r>
              <a:rPr dirty="0" sz="1100">
                <a:latin typeface="Calibri"/>
                <a:cs typeface="Calibri"/>
              </a:rPr>
              <a:t>am </a:t>
            </a:r>
            <a:r>
              <a:rPr dirty="0" sz="1100" spc="-5">
                <a:latin typeface="Calibri"/>
                <a:cs typeface="Calibri"/>
              </a:rPr>
              <a:t>12.08.2021]</a:t>
            </a:r>
            <a:endParaRPr sz="1100">
              <a:latin typeface="Calibri"/>
              <a:cs typeface="Calibri"/>
            </a:endParaRPr>
          </a:p>
          <a:p>
            <a:pPr marL="469265" marR="52069" indent="-457200">
              <a:lnSpc>
                <a:spcPct val="122300"/>
              </a:lnSpc>
              <a:spcBef>
                <a:spcPts val="790"/>
              </a:spcBef>
            </a:pPr>
            <a:r>
              <a:rPr dirty="0" sz="1100" spc="-5">
                <a:latin typeface="Calibri"/>
                <a:cs typeface="Calibri"/>
              </a:rPr>
              <a:t>Stiftung </a:t>
            </a:r>
            <a:r>
              <a:rPr dirty="0" sz="1100">
                <a:latin typeface="Calibri"/>
                <a:cs typeface="Calibri"/>
              </a:rPr>
              <a:t>myclimate (o. </a:t>
            </a:r>
            <a:r>
              <a:rPr dirty="0" sz="1100" spc="-5">
                <a:latin typeface="Calibri"/>
                <a:cs typeface="Calibri"/>
              </a:rPr>
              <a:t>D.): </a:t>
            </a:r>
            <a:r>
              <a:rPr dirty="0" sz="1100">
                <a:latin typeface="Calibri"/>
                <a:cs typeface="Calibri"/>
              </a:rPr>
              <a:t>Was </a:t>
            </a:r>
            <a:r>
              <a:rPr dirty="0" sz="1100" spc="-5">
                <a:latin typeface="Calibri"/>
                <a:cs typeface="Calibri"/>
              </a:rPr>
              <a:t>sind CO₂-Äquivalente?, myclimate, [online] 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https://www.myclimate.org/de/informieren/faq/faq-detail/was-sind-co2-aequivalente/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100" spc="-5">
                <a:latin typeface="Calibri"/>
                <a:cs typeface="Calibri"/>
              </a:rPr>
              <a:t>[ab-  </a:t>
            </a:r>
            <a:r>
              <a:rPr dirty="0" sz="1100">
                <a:latin typeface="Calibri"/>
                <a:cs typeface="Calibri"/>
              </a:rPr>
              <a:t>gerufen am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16.08.2021]</a:t>
            </a:r>
            <a:endParaRPr sz="1100">
              <a:latin typeface="Calibri"/>
              <a:cs typeface="Calibri"/>
            </a:endParaRPr>
          </a:p>
          <a:p>
            <a:pPr marL="469265" marR="321945" indent="-457200">
              <a:lnSpc>
                <a:spcPct val="121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Umweltbundesamt </a:t>
            </a:r>
            <a:r>
              <a:rPr dirty="0" sz="1100">
                <a:latin typeface="Calibri"/>
                <a:cs typeface="Calibri"/>
              </a:rPr>
              <a:t>(o. </a:t>
            </a:r>
            <a:r>
              <a:rPr dirty="0" sz="1100" spc="-5">
                <a:latin typeface="Calibri"/>
                <a:cs typeface="Calibri"/>
              </a:rPr>
              <a:t>D.): CO2-Rechner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Umweltbundesamtes, Umweltbundesamt, [online] 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https://uba.co2-rechner.de/de_DE/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1100" spc="-5">
                <a:latin typeface="Calibri"/>
                <a:cs typeface="Calibri"/>
              </a:rPr>
              <a:t>[abgerufen am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16.08.2021]</a:t>
            </a:r>
            <a:endParaRPr sz="1100">
              <a:latin typeface="Calibri"/>
              <a:cs typeface="Calibri"/>
            </a:endParaRPr>
          </a:p>
          <a:p>
            <a:pPr marL="469265" marR="227965" indent="-457200">
              <a:lnSpc>
                <a:spcPct val="1223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Umweltbundesamt (2019): Klimaneutral leben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Alltag, Umweltbundesamt, [online] 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https://www.umweltbundesamt.de/themen/klimaneutral-leben-im-alltag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dirty="0" sz="1100" spc="-5">
                <a:latin typeface="Calibri"/>
                <a:cs typeface="Calibri"/>
              </a:rPr>
              <a:t>[abgerufen </a:t>
            </a:r>
            <a:r>
              <a:rPr dirty="0" sz="1100">
                <a:latin typeface="Calibri"/>
                <a:cs typeface="Calibri"/>
              </a:rPr>
              <a:t>am  </a:t>
            </a:r>
            <a:r>
              <a:rPr dirty="0" sz="1100" spc="-5">
                <a:latin typeface="Calibri"/>
                <a:cs typeface="Calibri"/>
              </a:rPr>
              <a:t>14.08.2021]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7413" y="1167129"/>
            <a:ext cx="2225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Bonn und </a:t>
            </a:r>
            <a:r>
              <a:rPr dirty="0" sz="1200">
                <a:latin typeface="Calibri"/>
                <a:cs typeface="Calibri"/>
              </a:rPr>
              <a:t>NRW im </a:t>
            </a:r>
            <a:r>
              <a:rPr dirty="0" sz="1200" spc="-5">
                <a:latin typeface="Calibri"/>
                <a:cs typeface="Calibri"/>
              </a:rPr>
              <a:t>September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2192123"/>
            <a:ext cx="5789930" cy="321056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400" spc="-5" b="1">
                <a:solidFill>
                  <a:srgbClr val="00AF50"/>
                </a:solidFill>
                <a:latin typeface="Calibri"/>
                <a:cs typeface="Calibri"/>
              </a:rPr>
              <a:t>Liebe Multis,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3200"/>
              </a:lnSpc>
              <a:spcBef>
                <a:spcPts val="790"/>
              </a:spcBef>
            </a:pPr>
            <a:r>
              <a:rPr dirty="0" sz="1200">
                <a:latin typeface="Calibri"/>
                <a:cs typeface="Calibri"/>
              </a:rPr>
              <a:t>wir </a:t>
            </a:r>
            <a:r>
              <a:rPr dirty="0" sz="1200" spc="-5">
                <a:latin typeface="Calibri"/>
                <a:cs typeface="Calibri"/>
              </a:rPr>
              <a:t>haben diesen Methodenkoffer, sowie alles andere Material </a:t>
            </a:r>
            <a:r>
              <a:rPr dirty="0" sz="1200">
                <a:latin typeface="Calibri"/>
                <a:cs typeface="Calibri"/>
              </a:rPr>
              <a:t>nach bestem Wissen </a:t>
            </a:r>
            <a:r>
              <a:rPr dirty="0" sz="1200" spc="-5">
                <a:latin typeface="Calibri"/>
                <a:cs typeface="Calibri"/>
              </a:rPr>
              <a:t>und  </a:t>
            </a:r>
            <a:r>
              <a:rPr dirty="0" sz="1200">
                <a:latin typeface="Calibri"/>
                <a:cs typeface="Calibri"/>
              </a:rPr>
              <a:t>Gewissen </a:t>
            </a:r>
            <a:r>
              <a:rPr dirty="0" sz="1200" spc="-5">
                <a:latin typeface="Calibri"/>
                <a:cs typeface="Calibri"/>
              </a:rPr>
              <a:t>für Euch zusammengestellt. Einen Teil (das </a:t>
            </a:r>
            <a:r>
              <a:rPr dirty="0" sz="1200">
                <a:latin typeface="Calibri"/>
                <a:cs typeface="Calibri"/>
              </a:rPr>
              <a:t>Glossar) </a:t>
            </a:r>
            <a:r>
              <a:rPr dirty="0" sz="1200" spc="-5">
                <a:latin typeface="Calibri"/>
                <a:cs typeface="Calibri"/>
              </a:rPr>
              <a:t>konnten </a:t>
            </a:r>
            <a:r>
              <a:rPr dirty="0" sz="1200">
                <a:latin typeface="Calibri"/>
                <a:cs typeface="Calibri"/>
              </a:rPr>
              <a:t>wir </a:t>
            </a:r>
            <a:r>
              <a:rPr dirty="0" sz="1200" spc="-5">
                <a:latin typeface="Calibri"/>
                <a:cs typeface="Calibri"/>
              </a:rPr>
              <a:t>sogar inhaltlich  </a:t>
            </a:r>
            <a:r>
              <a:rPr dirty="0" sz="1200">
                <a:latin typeface="Calibri"/>
                <a:cs typeface="Calibri"/>
              </a:rPr>
              <a:t>durch </a:t>
            </a:r>
            <a:r>
              <a:rPr dirty="0" sz="1200" spc="-5">
                <a:latin typeface="Calibri"/>
                <a:cs typeface="Calibri"/>
              </a:rPr>
              <a:t>einen Fachmann (vielen Dank </a:t>
            </a:r>
            <a:r>
              <a:rPr dirty="0" sz="1200">
                <a:latin typeface="Calibri"/>
                <a:cs typeface="Calibri"/>
              </a:rPr>
              <a:t>an </a:t>
            </a:r>
            <a:r>
              <a:rPr dirty="0" sz="1200" spc="-5">
                <a:latin typeface="Calibri"/>
                <a:cs typeface="Calibri"/>
              </a:rPr>
              <a:t>Dietrich Kolk!) durchsehen lassen, aber nicht alles.  </a:t>
            </a:r>
            <a:r>
              <a:rPr dirty="0" sz="1200">
                <a:latin typeface="Calibri"/>
                <a:cs typeface="Calibri"/>
              </a:rPr>
              <a:t>Wenn </a:t>
            </a:r>
            <a:r>
              <a:rPr dirty="0" sz="1200" spc="-5">
                <a:latin typeface="Calibri"/>
                <a:cs typeface="Calibri"/>
              </a:rPr>
              <a:t>ggf. </a:t>
            </a:r>
            <a:r>
              <a:rPr dirty="0" sz="1200">
                <a:latin typeface="Calibri"/>
                <a:cs typeface="Calibri"/>
              </a:rPr>
              <a:t>an </a:t>
            </a:r>
            <a:r>
              <a:rPr dirty="0" sz="1200" spc="-5">
                <a:latin typeface="Calibri"/>
                <a:cs typeface="Calibri"/>
              </a:rPr>
              <a:t>der einen </a:t>
            </a:r>
            <a:r>
              <a:rPr dirty="0" sz="1200">
                <a:latin typeface="Calibri"/>
                <a:cs typeface="Calibri"/>
              </a:rPr>
              <a:t>oder </a:t>
            </a:r>
            <a:r>
              <a:rPr dirty="0" sz="1200" spc="-5">
                <a:latin typeface="Calibri"/>
                <a:cs typeface="Calibri"/>
              </a:rPr>
              <a:t>anderen Stelle </a:t>
            </a:r>
            <a:r>
              <a:rPr dirty="0" sz="1200">
                <a:latin typeface="Calibri"/>
                <a:cs typeface="Calibri"/>
              </a:rPr>
              <a:t>eine </a:t>
            </a:r>
            <a:r>
              <a:rPr dirty="0" sz="1200" spc="-5">
                <a:latin typeface="Calibri"/>
                <a:cs typeface="Calibri"/>
              </a:rPr>
              <a:t>nicht ganz </a:t>
            </a:r>
            <a:r>
              <a:rPr dirty="0" sz="1200">
                <a:latin typeface="Calibri"/>
                <a:cs typeface="Calibri"/>
              </a:rPr>
              <a:t>richtige </a:t>
            </a:r>
            <a:r>
              <a:rPr dirty="0" sz="1200" spc="-5">
                <a:latin typeface="Calibri"/>
                <a:cs typeface="Calibri"/>
              </a:rPr>
              <a:t>Information stehen soll-  </a:t>
            </a:r>
            <a:r>
              <a:rPr dirty="0" sz="1200">
                <a:latin typeface="Calibri"/>
                <a:cs typeface="Calibri"/>
              </a:rPr>
              <a:t>te </a:t>
            </a:r>
            <a:r>
              <a:rPr dirty="0" sz="1200" spc="-5">
                <a:latin typeface="Calibri"/>
                <a:cs typeface="Calibri"/>
              </a:rPr>
              <a:t>oder </a:t>
            </a:r>
            <a:r>
              <a:rPr dirty="0" sz="1200">
                <a:latin typeface="Calibri"/>
                <a:cs typeface="Calibri"/>
              </a:rPr>
              <a:t>etwas </a:t>
            </a:r>
            <a:r>
              <a:rPr dirty="0" sz="1200" spc="-5">
                <a:latin typeface="Calibri"/>
                <a:cs typeface="Calibri"/>
              </a:rPr>
              <a:t>Wichtiges </a:t>
            </a:r>
            <a:r>
              <a:rPr dirty="0" sz="1200">
                <a:latin typeface="Calibri"/>
                <a:cs typeface="Calibri"/>
              </a:rPr>
              <a:t>fehlt, </a:t>
            </a:r>
            <a:r>
              <a:rPr dirty="0" sz="1200" spc="-5">
                <a:latin typeface="Calibri"/>
                <a:cs typeface="Calibri"/>
              </a:rPr>
              <a:t>so verzeiht </a:t>
            </a:r>
            <a:r>
              <a:rPr dirty="0" sz="1200">
                <a:latin typeface="Calibri"/>
                <a:cs typeface="Calibri"/>
              </a:rPr>
              <a:t>uns das </a:t>
            </a:r>
            <a:r>
              <a:rPr dirty="0" sz="1200" spc="-5">
                <a:latin typeface="Calibri"/>
                <a:cs typeface="Calibri"/>
              </a:rPr>
              <a:t>bitte. Nicht nur unsere liebe Erde, sondern  </a:t>
            </a:r>
            <a:r>
              <a:rPr dirty="0" sz="1200">
                <a:latin typeface="Calibri"/>
                <a:cs typeface="Calibri"/>
              </a:rPr>
              <a:t>auch wir </a:t>
            </a:r>
            <a:r>
              <a:rPr dirty="0" sz="1200" spc="-5">
                <a:latin typeface="Calibri"/>
                <a:cs typeface="Calibri"/>
              </a:rPr>
              <a:t>haben endliche Ressourcen</a:t>
            </a:r>
            <a:r>
              <a:rPr dirty="0" sz="1200" spc="-5">
                <a:solidFill>
                  <a:srgbClr val="D38B0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Zudem </a:t>
            </a:r>
            <a:r>
              <a:rPr dirty="0" sz="1200">
                <a:latin typeface="Calibri"/>
                <a:cs typeface="Calibri"/>
              </a:rPr>
              <a:t>– Wissen </a:t>
            </a:r>
            <a:r>
              <a:rPr dirty="0" sz="1200" spc="-5">
                <a:latin typeface="Calibri"/>
                <a:cs typeface="Calibri"/>
              </a:rPr>
              <a:t>wandelt </a:t>
            </a:r>
            <a:r>
              <a:rPr dirty="0" sz="1200" spc="-10">
                <a:latin typeface="Calibri"/>
                <a:cs typeface="Calibri"/>
              </a:rPr>
              <a:t>sich! </a:t>
            </a:r>
            <a:r>
              <a:rPr dirty="0" sz="1200" spc="-5">
                <a:latin typeface="Calibri"/>
                <a:cs typeface="Calibri"/>
              </a:rPr>
              <a:t>Dies </a:t>
            </a:r>
            <a:r>
              <a:rPr dirty="0" sz="1200">
                <a:latin typeface="Calibri"/>
                <a:cs typeface="Calibri"/>
              </a:rPr>
              <a:t>ist </a:t>
            </a:r>
            <a:r>
              <a:rPr dirty="0" sz="1200" spc="-5">
                <a:latin typeface="Calibri"/>
                <a:cs typeface="Calibri"/>
              </a:rPr>
              <a:t>auch </a:t>
            </a:r>
            <a:r>
              <a:rPr dirty="0" sz="1200">
                <a:latin typeface="Calibri"/>
                <a:cs typeface="Calibri"/>
              </a:rPr>
              <a:t>eine  </a:t>
            </a:r>
            <a:r>
              <a:rPr dirty="0" sz="1200" spc="-5">
                <a:latin typeface="Calibri"/>
                <a:cs typeface="Calibri"/>
              </a:rPr>
              <a:t>herzliche Einladung </a:t>
            </a:r>
            <a:r>
              <a:rPr dirty="0" sz="1200" spc="-10">
                <a:latin typeface="Calibri"/>
                <a:cs typeface="Calibri"/>
              </a:rPr>
              <a:t>an </a:t>
            </a:r>
            <a:r>
              <a:rPr dirty="0" sz="1200" spc="-5">
                <a:latin typeface="Calibri"/>
                <a:cs typeface="Calibri"/>
              </a:rPr>
              <a:t>Euch, </a:t>
            </a:r>
            <a:r>
              <a:rPr dirty="0" sz="1200" spc="-10">
                <a:latin typeface="Calibri"/>
                <a:cs typeface="Calibri"/>
              </a:rPr>
              <a:t>an </a:t>
            </a:r>
            <a:r>
              <a:rPr dirty="0" sz="1200">
                <a:latin typeface="Calibri"/>
                <a:cs typeface="Calibri"/>
              </a:rPr>
              <a:t>der </a:t>
            </a:r>
            <a:r>
              <a:rPr dirty="0" sz="1200" spc="-5">
                <a:latin typeface="Calibri"/>
                <a:cs typeface="Calibri"/>
              </a:rPr>
              <a:t>Weiterentwicklung </a:t>
            </a:r>
            <a:r>
              <a:rPr dirty="0" sz="1200">
                <a:latin typeface="Calibri"/>
                <a:cs typeface="Calibri"/>
              </a:rPr>
              <a:t>des </a:t>
            </a:r>
            <a:r>
              <a:rPr dirty="0" sz="1200" spc="-5">
                <a:latin typeface="Calibri"/>
                <a:cs typeface="Calibri"/>
              </a:rPr>
              <a:t>BDAJ-Multi-Materials teilzuha-  ben!</a:t>
            </a:r>
            <a:endParaRPr sz="1200">
              <a:latin typeface="Calibri"/>
              <a:cs typeface="Calibri"/>
            </a:endParaRPr>
          </a:p>
          <a:p>
            <a:pPr algn="just" marL="12700" marR="6350">
              <a:lnSpc>
                <a:spcPct val="101699"/>
              </a:lnSpc>
              <a:spcBef>
                <a:spcPts val="805"/>
              </a:spcBef>
            </a:pPr>
            <a:r>
              <a:rPr dirty="0" sz="1200">
                <a:latin typeface="Calibri"/>
                <a:cs typeface="Calibri"/>
              </a:rPr>
              <a:t>in </a:t>
            </a:r>
            <a:r>
              <a:rPr dirty="0" sz="1200" spc="-5">
                <a:latin typeface="Calibri"/>
                <a:cs typeface="Calibri"/>
              </a:rPr>
              <a:t>diesem Methodenkoffer und </a:t>
            </a:r>
            <a:r>
              <a:rPr dirty="0" sz="1200">
                <a:latin typeface="Calibri"/>
                <a:cs typeface="Calibri"/>
              </a:rPr>
              <a:t>all </a:t>
            </a:r>
            <a:r>
              <a:rPr dirty="0" sz="1200" spc="-5">
                <a:latin typeface="Calibri"/>
                <a:cs typeface="Calibri"/>
              </a:rPr>
              <a:t>den </a:t>
            </a:r>
            <a:r>
              <a:rPr dirty="0" sz="1200">
                <a:latin typeface="Calibri"/>
                <a:cs typeface="Calibri"/>
              </a:rPr>
              <a:t>Dateien, die wir </a:t>
            </a:r>
            <a:r>
              <a:rPr dirty="0" sz="1200" spc="-5">
                <a:latin typeface="Calibri"/>
                <a:cs typeface="Calibri"/>
              </a:rPr>
              <a:t>für Euch vorbereitet haben, steckt  außerdem Arbeit von Maja und Sophia </a:t>
            </a:r>
            <a:r>
              <a:rPr dirty="0" sz="1200">
                <a:latin typeface="Calibri"/>
                <a:cs typeface="Calibri"/>
              </a:rPr>
              <a:t>von </a:t>
            </a:r>
            <a:r>
              <a:rPr dirty="0" sz="1200" spc="-5">
                <a:latin typeface="Calibri"/>
                <a:cs typeface="Calibri"/>
              </a:rPr>
              <a:t>den </a:t>
            </a:r>
            <a:r>
              <a:rPr dirty="0" sz="1200" spc="-5" i="1">
                <a:latin typeface="Calibri"/>
                <a:cs typeface="Calibri"/>
              </a:rPr>
              <a:t>Fridays for Future</a:t>
            </a:r>
            <a:r>
              <a:rPr dirty="0" sz="1200" spc="-5">
                <a:latin typeface="Calibri"/>
                <a:cs typeface="Calibri"/>
              </a:rPr>
              <a:t>, </a:t>
            </a:r>
            <a:r>
              <a:rPr dirty="0" sz="1200">
                <a:latin typeface="Calibri"/>
                <a:cs typeface="Calibri"/>
              </a:rPr>
              <a:t>von Kathy </a:t>
            </a:r>
            <a:r>
              <a:rPr dirty="0" sz="1200" spc="-5">
                <a:latin typeface="Calibri"/>
                <a:cs typeface="Calibri"/>
              </a:rPr>
              <a:t>und Karsten  </a:t>
            </a:r>
            <a:r>
              <a:rPr dirty="0" sz="1200">
                <a:latin typeface="Calibri"/>
                <a:cs typeface="Calibri"/>
              </a:rPr>
              <a:t>von </a:t>
            </a:r>
            <a:r>
              <a:rPr dirty="0" sz="1200" spc="-5" i="1">
                <a:latin typeface="Calibri"/>
                <a:cs typeface="Calibri"/>
              </a:rPr>
              <a:t>Wandelwerk</a:t>
            </a:r>
            <a:r>
              <a:rPr dirty="0" sz="1200" spc="-5">
                <a:latin typeface="Calibri"/>
                <a:cs typeface="Calibri"/>
              </a:rPr>
              <a:t>, </a:t>
            </a:r>
            <a:r>
              <a:rPr dirty="0" sz="1200">
                <a:latin typeface="Calibri"/>
                <a:cs typeface="Calibri"/>
              </a:rPr>
              <a:t>von </a:t>
            </a:r>
            <a:r>
              <a:rPr dirty="0" sz="1200" spc="-5">
                <a:latin typeface="Calibri"/>
                <a:cs typeface="Calibri"/>
              </a:rPr>
              <a:t>Bartosz und </a:t>
            </a:r>
            <a:r>
              <a:rPr dirty="0" sz="1200" spc="-10">
                <a:latin typeface="Calibri"/>
                <a:cs typeface="Calibri"/>
              </a:rPr>
              <a:t>von </a:t>
            </a:r>
            <a:r>
              <a:rPr dirty="0" sz="1200" spc="-5">
                <a:latin typeface="Calibri"/>
                <a:cs typeface="Calibri"/>
              </a:rPr>
              <a:t>vielen anderen Leuten mehr. Vielen Dank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Alle!!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Eure </a:t>
            </a:r>
            <a:r>
              <a:rPr dirty="0" sz="1200" spc="-5">
                <a:latin typeface="Calibri"/>
                <a:cs typeface="Calibri"/>
              </a:rPr>
              <a:t>Gülistan, Mika und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Rojan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7495793"/>
            <a:ext cx="5775960" cy="97726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206375">
              <a:lnSpc>
                <a:spcPct val="101800"/>
              </a:lnSpc>
              <a:spcBef>
                <a:spcPts val="80"/>
              </a:spcBef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Fotos und Abbildungen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diesem Heft sind </a:t>
            </a:r>
            <a:r>
              <a:rPr dirty="0" sz="1100">
                <a:latin typeface="Calibri"/>
                <a:cs typeface="Calibri"/>
              </a:rPr>
              <a:t>– </a:t>
            </a:r>
            <a:r>
              <a:rPr dirty="0" sz="1100" spc="-5">
                <a:latin typeface="Calibri"/>
                <a:cs typeface="Calibri"/>
              </a:rPr>
              <a:t>sofern nicht </a:t>
            </a:r>
            <a:r>
              <a:rPr dirty="0" sz="1100">
                <a:latin typeface="Calibri"/>
                <a:cs typeface="Calibri"/>
              </a:rPr>
              <a:t>anders </a:t>
            </a:r>
            <a:r>
              <a:rPr dirty="0" sz="1100" spc="-5">
                <a:latin typeface="Calibri"/>
                <a:cs typeface="Calibri"/>
              </a:rPr>
              <a:t>gekennzeichnet </a:t>
            </a:r>
            <a:r>
              <a:rPr dirty="0" sz="1100">
                <a:latin typeface="Calibri"/>
                <a:cs typeface="Calibri"/>
              </a:rPr>
              <a:t>– von </a:t>
            </a:r>
            <a:r>
              <a:rPr dirty="0" sz="1100" spc="-5">
                <a:latin typeface="Calibri"/>
                <a:cs typeface="Calibri"/>
              </a:rPr>
              <a:t>Pexels  </a:t>
            </a:r>
            <a:r>
              <a:rPr dirty="0" sz="1100">
                <a:latin typeface="Calibri"/>
                <a:cs typeface="Calibri"/>
              </a:rPr>
              <a:t>oder von Gülistan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Bayan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790"/>
              </a:spcBef>
            </a:pPr>
            <a:r>
              <a:rPr dirty="0" sz="1100" spc="-5">
                <a:latin typeface="Calibri"/>
                <a:cs typeface="Calibri"/>
              </a:rPr>
              <a:t>Unser Projekt „Die Erde ist unser Erbe </a:t>
            </a:r>
            <a:r>
              <a:rPr dirty="0" sz="1100">
                <a:latin typeface="Calibri"/>
                <a:cs typeface="Calibri"/>
              </a:rPr>
              <a:t>– </a:t>
            </a:r>
            <a:r>
              <a:rPr dirty="0" sz="1100" spc="-5">
                <a:latin typeface="Calibri"/>
                <a:cs typeface="Calibri"/>
              </a:rPr>
              <a:t>Klimaschutz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BDAJ NRW“ </a:t>
            </a:r>
            <a:r>
              <a:rPr dirty="0" sz="1100">
                <a:latin typeface="Calibri"/>
                <a:cs typeface="Calibri"/>
              </a:rPr>
              <a:t>wurde </a:t>
            </a:r>
            <a:r>
              <a:rPr dirty="0" sz="1100" spc="-5">
                <a:latin typeface="Calibri"/>
                <a:cs typeface="Calibri"/>
              </a:rPr>
              <a:t>gefördert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der </a:t>
            </a:r>
            <a:r>
              <a:rPr dirty="0" sz="1100" spc="-5" i="1">
                <a:latin typeface="Calibri"/>
                <a:cs typeface="Calibri"/>
              </a:rPr>
              <a:t>Stiftung  </a:t>
            </a:r>
            <a:r>
              <a:rPr dirty="0" sz="1100" spc="-5" i="1">
                <a:latin typeface="Calibri"/>
                <a:cs typeface="Calibri"/>
              </a:rPr>
              <a:t>Umwelt und Entwicklung NRW </a:t>
            </a:r>
            <a:r>
              <a:rPr dirty="0" sz="1100" spc="-5">
                <a:latin typeface="Calibri"/>
                <a:cs typeface="Calibri"/>
              </a:rPr>
              <a:t>und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 i="1">
                <a:latin typeface="Calibri"/>
                <a:cs typeface="Calibri"/>
              </a:rPr>
              <a:t>Bonner Institut für Migrationsforschung und </a:t>
            </a:r>
            <a:r>
              <a:rPr dirty="0" sz="1100" i="1">
                <a:latin typeface="Calibri"/>
                <a:cs typeface="Calibri"/>
              </a:rPr>
              <a:t>Interkulturelles  </a:t>
            </a:r>
            <a:r>
              <a:rPr dirty="0" sz="1100" i="1">
                <a:latin typeface="Calibri"/>
                <a:cs typeface="Calibri"/>
              </a:rPr>
              <a:t>Lernen </a:t>
            </a:r>
            <a:r>
              <a:rPr dirty="0" sz="1100" spc="-5" i="1">
                <a:latin typeface="Calibri"/>
                <a:cs typeface="Calibri"/>
              </a:rPr>
              <a:t>(BIM) </a:t>
            </a:r>
            <a:r>
              <a:rPr dirty="0" sz="1100" i="1">
                <a:latin typeface="Calibri"/>
                <a:cs typeface="Calibri"/>
              </a:rPr>
              <a:t>e.V. </a:t>
            </a:r>
            <a:r>
              <a:rPr dirty="0" sz="1100" spc="-5">
                <a:latin typeface="Calibri"/>
                <a:cs typeface="Calibri"/>
              </a:rPr>
              <a:t>und dem </a:t>
            </a:r>
            <a:r>
              <a:rPr dirty="0" sz="1100" i="1">
                <a:latin typeface="Calibri"/>
                <a:cs typeface="Calibri"/>
              </a:rPr>
              <a:t>BDAJ NRW </a:t>
            </a:r>
            <a:r>
              <a:rPr dirty="0" sz="1100" spc="-5">
                <a:latin typeface="Calibri"/>
                <a:cs typeface="Calibri"/>
              </a:rPr>
              <a:t>gemeinsam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durchgeführt.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8629" y="9128912"/>
            <a:ext cx="2027380" cy="45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2814" y="9046933"/>
            <a:ext cx="1031462" cy="599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6446" y="9049180"/>
            <a:ext cx="931587" cy="599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552945" y="9917683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z="1100">
                <a:latin typeface="Calibri"/>
                <a:cs typeface="Calibri"/>
              </a:rPr>
              <a:t>2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52945" y="9917683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z="1100">
                <a:latin typeface="Calibri"/>
                <a:cs typeface="Calibri"/>
              </a:rPr>
              <a:t>2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764" y="1248477"/>
            <a:ext cx="5782945" cy="676275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600" spc="-5" b="0">
                <a:solidFill>
                  <a:srgbClr val="A8D08D"/>
                </a:solidFill>
                <a:latin typeface="Calibri Light"/>
                <a:cs typeface="Calibri Light"/>
              </a:rPr>
              <a:t>Inhaltsverzeichnis</a:t>
            </a:r>
            <a:endParaRPr sz="1600">
              <a:latin typeface="Calibri Light"/>
              <a:cs typeface="Calibri Light"/>
            </a:endParaRPr>
          </a:p>
          <a:p>
            <a:pPr algn="r" marR="5080">
              <a:lnSpc>
                <a:spcPct val="100000"/>
              </a:lnSpc>
              <a:spcBef>
                <a:spcPts val="440"/>
              </a:spcBef>
            </a:pPr>
            <a:r>
              <a:rPr dirty="0" sz="1100" b="1">
                <a:latin typeface="Calibri"/>
                <a:cs typeface="Calibri"/>
              </a:rPr>
              <a:t>1 </a:t>
            </a:r>
            <a:r>
              <a:rPr dirty="0" sz="1100" spc="-5" b="1">
                <a:latin typeface="Calibri"/>
                <a:cs typeface="Calibri"/>
              </a:rPr>
              <a:t>Grundlagenwissen Klimawandel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1100" spc="-5" b="1">
                <a:latin typeface="Calibri"/>
                <a:cs typeface="Calibri"/>
              </a:rPr>
              <a:t>1.1 Thema und Kernbegriffe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100" spc="-5" b="1">
                <a:latin typeface="Calibri"/>
                <a:cs typeface="Calibri"/>
              </a:rPr>
              <a:t>1.2 Lernziele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........................................................................................................................................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1100" spc="-5" b="1">
                <a:latin typeface="Calibri"/>
                <a:cs typeface="Calibri"/>
              </a:rPr>
              <a:t>1.3 Inhaltliche Zusammenfassung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100" spc="-5" b="1">
                <a:latin typeface="Calibri"/>
                <a:cs typeface="Calibri"/>
              </a:rPr>
              <a:t>1.4 Materialien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1100" spc="-5" b="1">
                <a:latin typeface="Calibri"/>
                <a:cs typeface="Calibri"/>
              </a:rPr>
              <a:t>1.5 Übung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............................................................................................................................................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0"/>
              </a:spcBef>
            </a:pPr>
            <a:r>
              <a:rPr dirty="0" sz="1100" spc="-5" b="1">
                <a:latin typeface="Calibri"/>
                <a:cs typeface="Calibri"/>
              </a:rPr>
              <a:t>1.6 Informations-Quellen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</a:t>
            </a:r>
            <a:r>
              <a:rPr dirty="0" sz="1100">
                <a:latin typeface="Calibri"/>
                <a:cs typeface="Calibri"/>
              </a:rPr>
              <a:t> 8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1100" b="1">
                <a:latin typeface="Calibri"/>
                <a:cs typeface="Calibri"/>
              </a:rPr>
              <a:t>2 </a:t>
            </a:r>
            <a:r>
              <a:rPr dirty="0" sz="1100" spc="-5" b="1">
                <a:latin typeface="Calibri"/>
                <a:cs typeface="Calibri"/>
              </a:rPr>
              <a:t>Klimaschutz </a:t>
            </a:r>
            <a:r>
              <a:rPr dirty="0" sz="1100" b="1">
                <a:latin typeface="Calibri"/>
                <a:cs typeface="Calibri"/>
              </a:rPr>
              <a:t>im </a:t>
            </a:r>
            <a:r>
              <a:rPr dirty="0" sz="1100" spc="-5" b="1">
                <a:latin typeface="Calibri"/>
                <a:cs typeface="Calibri"/>
              </a:rPr>
              <a:t>Alltag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0"/>
              </a:spcBef>
            </a:pPr>
            <a:r>
              <a:rPr dirty="0" sz="1100" spc="-5" b="1">
                <a:latin typeface="Calibri"/>
                <a:cs typeface="Calibri"/>
              </a:rPr>
              <a:t>2.1 Thema und Kernbegriffe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0"/>
              </a:spcBef>
            </a:pPr>
            <a:r>
              <a:rPr dirty="0" sz="1100" spc="-5" b="1">
                <a:latin typeface="Calibri"/>
                <a:cs typeface="Calibri"/>
              </a:rPr>
              <a:t>2.2 Lernziele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........................................................................................................................................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0"/>
              </a:spcBef>
            </a:pPr>
            <a:r>
              <a:rPr dirty="0" sz="1100" spc="-5" b="1">
                <a:latin typeface="Calibri"/>
                <a:cs typeface="Calibri"/>
              </a:rPr>
              <a:t>2.3 Inhalt des Koffers </a:t>
            </a:r>
            <a:r>
              <a:rPr dirty="0" sz="1100" b="1">
                <a:latin typeface="Calibri"/>
                <a:cs typeface="Calibri"/>
              </a:rPr>
              <a:t>/ </a:t>
            </a:r>
            <a:r>
              <a:rPr dirty="0" sz="1100" spc="-5" b="1">
                <a:latin typeface="Calibri"/>
                <a:cs typeface="Calibri"/>
              </a:rPr>
              <a:t>Methoden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0"/>
              </a:spcBef>
            </a:pPr>
            <a:r>
              <a:rPr dirty="0" sz="1100" spc="-5" b="1">
                <a:latin typeface="Calibri"/>
                <a:cs typeface="Calibri"/>
              </a:rPr>
              <a:t>2.3.1 Übung “Klimaschutz im Tagesverlauf”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0"/>
              </a:spcBef>
            </a:pPr>
            <a:r>
              <a:rPr dirty="0" sz="1100" spc="-5" b="1">
                <a:latin typeface="Calibri"/>
                <a:cs typeface="Calibri"/>
              </a:rPr>
              <a:t>2.3.2 Materialien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0"/>
              </a:spcBef>
            </a:pPr>
            <a:r>
              <a:rPr dirty="0" sz="1100" spc="-5" b="1">
                <a:latin typeface="Calibri"/>
                <a:cs typeface="Calibri"/>
              </a:rPr>
              <a:t>2.4 Informations-Quellen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0"/>
              </a:spcBef>
            </a:pPr>
            <a:r>
              <a:rPr dirty="0" sz="1100" b="1">
                <a:latin typeface="Calibri"/>
                <a:cs typeface="Calibri"/>
              </a:rPr>
              <a:t>3 </a:t>
            </a:r>
            <a:r>
              <a:rPr dirty="0" sz="1100" spc="-5" b="1">
                <a:latin typeface="Calibri"/>
                <a:cs typeface="Calibri"/>
              </a:rPr>
              <a:t>Planung einer Umweltaktion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100" spc="-5" b="1">
                <a:latin typeface="Calibri"/>
                <a:cs typeface="Calibri"/>
              </a:rPr>
              <a:t>3.1 Thema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..........................................................................................................................................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100" spc="-5" b="1">
                <a:latin typeface="Calibri"/>
                <a:cs typeface="Calibri"/>
              </a:rPr>
              <a:t>3.2 Lernziele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......................................................................................................................................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1100" spc="-5" b="1">
                <a:latin typeface="Calibri"/>
                <a:cs typeface="Calibri"/>
              </a:rPr>
              <a:t>3.3 Inhaltliche Zusammenfassung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  <a:p>
            <a:pPr algn="r" marL="12700" marR="5080" indent="139700">
              <a:lnSpc>
                <a:spcPct val="147700"/>
              </a:lnSpc>
              <a:spcBef>
                <a:spcPts val="5"/>
              </a:spcBef>
            </a:pPr>
            <a:r>
              <a:rPr dirty="0" sz="1100" spc="-5" b="1">
                <a:latin typeface="Calibri"/>
                <a:cs typeface="Calibri"/>
              </a:rPr>
              <a:t>3.4 Schrittweise Methode </a:t>
            </a:r>
            <a:r>
              <a:rPr dirty="0" sz="1100" b="1">
                <a:latin typeface="Calibri"/>
                <a:cs typeface="Calibri"/>
              </a:rPr>
              <a:t>zur </a:t>
            </a:r>
            <a:r>
              <a:rPr dirty="0" sz="1100" spc="-5" b="1">
                <a:latin typeface="Calibri"/>
                <a:cs typeface="Calibri"/>
              </a:rPr>
              <a:t>Planung einer Umweltschutzaktion</a:t>
            </a:r>
            <a:r>
              <a:rPr dirty="0" sz="1100" spc="105" b="1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...............................................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13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3.5</a:t>
            </a:r>
            <a:r>
              <a:rPr dirty="0" sz="1100" spc="5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Materialien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17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3.6 Informations-Quellen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17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Anhang </a:t>
            </a:r>
            <a:r>
              <a:rPr dirty="0" sz="1100" b="1">
                <a:latin typeface="Calibri"/>
                <a:cs typeface="Calibri"/>
              </a:rPr>
              <a:t>(In </a:t>
            </a:r>
            <a:r>
              <a:rPr dirty="0" sz="1100" spc="-5" b="1">
                <a:latin typeface="Calibri"/>
                <a:cs typeface="Calibri"/>
              </a:rPr>
              <a:t>Online-Version</a:t>
            </a:r>
            <a:r>
              <a:rPr dirty="0" sz="1100" spc="13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verfügbar)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18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Glossar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...............................................................................................................................................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Planung einer Umweltschutzaktion: Konkretisierung und</a:t>
            </a:r>
            <a:r>
              <a:rPr dirty="0" sz="1100" spc="17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Canvas</a:t>
            </a:r>
            <a:r>
              <a:rPr dirty="0" sz="1100" spc="-5">
                <a:latin typeface="Calibri"/>
                <a:cs typeface="Calibri"/>
              </a:rPr>
              <a:t>................................................. </a:t>
            </a:r>
            <a:r>
              <a:rPr dirty="0" sz="1100">
                <a:latin typeface="Calibri"/>
                <a:cs typeface="Calibri"/>
              </a:rPr>
              <a:t>20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Weitere </a:t>
            </a:r>
            <a:r>
              <a:rPr dirty="0" sz="1100" spc="-5" b="1">
                <a:latin typeface="Calibri"/>
                <a:cs typeface="Calibri"/>
              </a:rPr>
              <a:t>Infos</a:t>
            </a:r>
            <a:r>
              <a:rPr dirty="0" sz="1100" spc="15" b="1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....................................................................................................................................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22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Literaturverzeichnis </a:t>
            </a:r>
            <a:r>
              <a:rPr dirty="0" sz="1100" spc="-5">
                <a:latin typeface="Calibri"/>
                <a:cs typeface="Calibri"/>
              </a:rPr>
              <a:t>..........................................................................................................................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1162557"/>
            <a:ext cx="3456940" cy="692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00660" algn="l"/>
              </a:tabLst>
            </a:pP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Grundlagenwissen</a:t>
            </a:r>
            <a:r>
              <a:rPr dirty="0" u="sng" sz="2000" spc="-20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Klimawandel</a:t>
            </a:r>
            <a:endParaRPr sz="2000">
              <a:latin typeface="Calibri Light"/>
              <a:cs typeface="Calibri Light"/>
            </a:endParaRPr>
          </a:p>
          <a:p>
            <a:pPr lvl="1" marL="276225" indent="-264160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2768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Thema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und</a:t>
            </a:r>
            <a:r>
              <a:rPr dirty="0" u="sng" sz="1400" spc="-1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Kernbegriffe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864" y="1916023"/>
            <a:ext cx="5967095" cy="7064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01600" marR="2810510">
              <a:lnSpc>
                <a:spcPct val="122100"/>
              </a:lnSpc>
              <a:spcBef>
                <a:spcPts val="95"/>
              </a:spcBef>
            </a:pP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Schmelzen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Eises </a:t>
            </a:r>
            <a:r>
              <a:rPr dirty="0" sz="1100">
                <a:latin typeface="Calibri"/>
                <a:cs typeface="Calibri"/>
              </a:rPr>
              <a:t>in der Antarktis, verheeren-  </a:t>
            </a:r>
            <a:r>
              <a:rPr dirty="0" sz="1100" spc="-5">
                <a:latin typeface="Calibri"/>
                <a:cs typeface="Calibri"/>
              </a:rPr>
              <a:t>de Waldbrände am Amazonas, globale Rekordtempe-  </a:t>
            </a:r>
            <a:r>
              <a:rPr dirty="0" sz="1100">
                <a:latin typeface="Calibri"/>
                <a:cs typeface="Calibri"/>
              </a:rPr>
              <a:t>raturen, </a:t>
            </a:r>
            <a:r>
              <a:rPr dirty="0" sz="1100" spc="-5">
                <a:latin typeface="Calibri"/>
                <a:cs typeface="Calibri"/>
              </a:rPr>
              <a:t>Schwinden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Artenvielfalt und vieles  </a:t>
            </a:r>
            <a:r>
              <a:rPr dirty="0" sz="1100">
                <a:latin typeface="Calibri"/>
                <a:cs typeface="Calibri"/>
              </a:rPr>
              <a:t>mehr. All </a:t>
            </a:r>
            <a:r>
              <a:rPr dirty="0" sz="1100" spc="-5">
                <a:latin typeface="Calibri"/>
                <a:cs typeface="Calibri"/>
              </a:rPr>
              <a:t>diese Ereignisse sind </a:t>
            </a:r>
            <a:r>
              <a:rPr dirty="0" sz="1100">
                <a:latin typeface="Calibri"/>
                <a:cs typeface="Calibri"/>
              </a:rPr>
              <a:t>tägliche </a:t>
            </a:r>
            <a:r>
              <a:rPr dirty="0" sz="1100" spc="-5">
                <a:latin typeface="Calibri"/>
                <a:cs typeface="Calibri"/>
              </a:rPr>
              <a:t>Realitäten, die  </a:t>
            </a:r>
            <a:r>
              <a:rPr dirty="0" sz="1100">
                <a:latin typeface="Calibri"/>
                <a:cs typeface="Calibri"/>
              </a:rPr>
              <a:t>mit </a:t>
            </a:r>
            <a:r>
              <a:rPr dirty="0" sz="1100" spc="-5">
                <a:latin typeface="Calibri"/>
                <a:cs typeface="Calibri"/>
              </a:rPr>
              <a:t>der Erderwärmung einhergehen und immer grö-  </a:t>
            </a:r>
            <a:r>
              <a:rPr dirty="0" sz="1100">
                <a:latin typeface="Calibri"/>
                <a:cs typeface="Calibri"/>
              </a:rPr>
              <a:t>ßere </a:t>
            </a:r>
            <a:r>
              <a:rPr dirty="0" sz="1100" spc="-5">
                <a:latin typeface="Calibri"/>
                <a:cs typeface="Calibri"/>
              </a:rPr>
              <a:t>Ausmaße annehmen. </a:t>
            </a:r>
            <a:r>
              <a:rPr dirty="0" sz="1100">
                <a:latin typeface="Calibri"/>
                <a:cs typeface="Calibri"/>
              </a:rPr>
              <a:t>Was es genau </a:t>
            </a:r>
            <a:r>
              <a:rPr dirty="0" sz="1100" spc="-5">
                <a:latin typeface="Calibri"/>
                <a:cs typeface="Calibri"/>
              </a:rPr>
              <a:t>bedeutet,  </a:t>
            </a:r>
            <a:r>
              <a:rPr dirty="0" sz="1100">
                <a:latin typeface="Calibri"/>
                <a:cs typeface="Calibri"/>
              </a:rPr>
              <a:t>ist, dass wir in einer </a:t>
            </a:r>
            <a:r>
              <a:rPr dirty="0" sz="1100" spc="-5">
                <a:latin typeface="Calibri"/>
                <a:cs typeface="Calibri"/>
              </a:rPr>
              <a:t>Klimakrise stecken, </a:t>
            </a:r>
            <a:r>
              <a:rPr dirty="0" sz="1100">
                <a:latin typeface="Calibri"/>
                <a:cs typeface="Calibri"/>
              </a:rPr>
              <a:t>welche </a:t>
            </a:r>
            <a:r>
              <a:rPr dirty="0" sz="1100" spc="-5">
                <a:latin typeface="Calibri"/>
                <a:cs typeface="Calibri"/>
              </a:rPr>
              <a:t>dem  </a:t>
            </a:r>
            <a:r>
              <a:rPr dirty="0" sz="1100">
                <a:latin typeface="Calibri"/>
                <a:cs typeface="Calibri"/>
              </a:rPr>
              <a:t>anthropogenen </a:t>
            </a:r>
            <a:r>
              <a:rPr dirty="0" sz="1100" spc="-5">
                <a:latin typeface="Calibri"/>
                <a:cs typeface="Calibri"/>
              </a:rPr>
              <a:t>Treibhauseffekt geschuldet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und  </a:t>
            </a:r>
            <a:r>
              <a:rPr dirty="0" sz="1100">
                <a:latin typeface="Calibri"/>
                <a:cs typeface="Calibri"/>
              </a:rPr>
              <a:t>den </a:t>
            </a:r>
            <a:r>
              <a:rPr dirty="0" sz="1100" spc="-5">
                <a:latin typeface="Calibri"/>
                <a:cs typeface="Calibri"/>
              </a:rPr>
              <a:t>gegenwärtigen Klimawandel beeinflusst. </a:t>
            </a:r>
            <a:r>
              <a:rPr dirty="0" sz="1100">
                <a:latin typeface="Calibri"/>
                <a:cs typeface="Calibri"/>
              </a:rPr>
              <a:t>Weit  </a:t>
            </a:r>
            <a:r>
              <a:rPr dirty="0" sz="1100" spc="-5">
                <a:latin typeface="Calibri"/>
                <a:cs typeface="Calibri"/>
              </a:rPr>
              <a:t>über </a:t>
            </a:r>
            <a:r>
              <a:rPr dirty="0" sz="1100">
                <a:latin typeface="Calibri"/>
                <a:cs typeface="Calibri"/>
              </a:rPr>
              <a:t>90 </a:t>
            </a:r>
            <a:r>
              <a:rPr dirty="0" sz="1100" spc="-5">
                <a:latin typeface="Calibri"/>
                <a:cs typeface="Calibri"/>
              </a:rPr>
              <a:t>Prozent der Klimaforscher*innen sind sich  darin einig, </a:t>
            </a:r>
            <a:r>
              <a:rPr dirty="0" sz="1100">
                <a:latin typeface="Calibri"/>
                <a:cs typeface="Calibri"/>
              </a:rPr>
              <a:t>dass der </a:t>
            </a:r>
            <a:r>
              <a:rPr dirty="0" sz="1100" spc="-5">
                <a:latin typeface="Calibri"/>
                <a:cs typeface="Calibri"/>
              </a:rPr>
              <a:t>Mensch dafür verantwortlich </a:t>
            </a:r>
            <a:r>
              <a:rPr dirty="0" sz="1100">
                <a:latin typeface="Calibri"/>
                <a:cs typeface="Calibri"/>
              </a:rPr>
              <a:t>ist,  dass </a:t>
            </a:r>
            <a:r>
              <a:rPr dirty="0" sz="1100" spc="-5">
                <a:latin typeface="Calibri"/>
                <a:cs typeface="Calibri"/>
              </a:rPr>
              <a:t>sich </a:t>
            </a: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Klima immer schneller und extremer  wandelt.</a:t>
            </a:r>
            <a:endParaRPr sz="1100">
              <a:latin typeface="Calibri"/>
              <a:cs typeface="Calibri"/>
            </a:endParaRPr>
          </a:p>
          <a:p>
            <a:pPr algn="just" marL="101600" marR="93980">
              <a:lnSpc>
                <a:spcPct val="122200"/>
              </a:lnSpc>
              <a:spcBef>
                <a:spcPts val="595"/>
              </a:spcBef>
            </a:pP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heißt, dass, </a:t>
            </a:r>
            <a:r>
              <a:rPr dirty="0" sz="1100">
                <a:latin typeface="Calibri"/>
                <a:cs typeface="Calibri"/>
              </a:rPr>
              <a:t>auch </a:t>
            </a:r>
            <a:r>
              <a:rPr dirty="0" sz="1100" spc="-5">
                <a:latin typeface="Calibri"/>
                <a:cs typeface="Calibri"/>
              </a:rPr>
              <a:t>wenn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Klimawandel zunächst </a:t>
            </a:r>
            <a:r>
              <a:rPr dirty="0" sz="1100">
                <a:latin typeface="Calibri"/>
                <a:cs typeface="Calibri"/>
              </a:rPr>
              <a:t>ein natürliches </a:t>
            </a:r>
            <a:r>
              <a:rPr dirty="0" sz="1100" spc="-5">
                <a:latin typeface="Calibri"/>
                <a:cs typeface="Calibri"/>
              </a:rPr>
              <a:t>Phänomen </a:t>
            </a:r>
            <a:r>
              <a:rPr dirty="0" sz="1100">
                <a:latin typeface="Calibri"/>
                <a:cs typeface="Calibri"/>
              </a:rPr>
              <a:t>ist, </a:t>
            </a:r>
            <a:r>
              <a:rPr dirty="0" sz="1100" spc="-5">
                <a:latin typeface="Calibri"/>
                <a:cs typeface="Calibri"/>
              </a:rPr>
              <a:t>seit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Indust-  rialisierung und </a:t>
            </a:r>
            <a:r>
              <a:rPr dirty="0" sz="1100">
                <a:latin typeface="Calibri"/>
                <a:cs typeface="Calibri"/>
              </a:rPr>
              <a:t>dem </a:t>
            </a:r>
            <a:r>
              <a:rPr dirty="0" sz="1100" spc="-10">
                <a:latin typeface="Calibri"/>
                <a:cs typeface="Calibri"/>
              </a:rPr>
              <a:t>damit </a:t>
            </a:r>
            <a:r>
              <a:rPr dirty="0" sz="1100">
                <a:latin typeface="Calibri"/>
                <a:cs typeface="Calibri"/>
              </a:rPr>
              <a:t>verbundenen </a:t>
            </a:r>
            <a:r>
              <a:rPr dirty="0" sz="1100" spc="-5">
                <a:latin typeface="Calibri"/>
                <a:cs typeface="Calibri"/>
              </a:rPr>
              <a:t>Emissionsausstoß </a:t>
            </a:r>
            <a:r>
              <a:rPr dirty="0" sz="1100">
                <a:latin typeface="Calibri"/>
                <a:cs typeface="Calibri"/>
              </a:rPr>
              <a:t>in die </a:t>
            </a:r>
            <a:r>
              <a:rPr dirty="0" sz="1100" spc="-5">
                <a:latin typeface="Calibri"/>
                <a:cs typeface="Calibri"/>
              </a:rPr>
              <a:t>Atmosphäre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Treibhauseffekt  beschleunigt </a:t>
            </a:r>
            <a:r>
              <a:rPr dirty="0" sz="1100">
                <a:latin typeface="Calibri"/>
                <a:cs typeface="Calibri"/>
              </a:rPr>
              <a:t>wird. </a:t>
            </a:r>
            <a:r>
              <a:rPr dirty="0" sz="1100" spc="-5">
                <a:latin typeface="Calibri"/>
                <a:cs typeface="Calibri"/>
              </a:rPr>
              <a:t>Dadurch </a:t>
            </a:r>
            <a:r>
              <a:rPr dirty="0" sz="1100">
                <a:latin typeface="Calibri"/>
                <a:cs typeface="Calibri"/>
              </a:rPr>
              <a:t>ist ein </a:t>
            </a:r>
            <a:r>
              <a:rPr dirty="0" sz="1100" spc="-5">
                <a:latin typeface="Calibri"/>
                <a:cs typeface="Calibri"/>
              </a:rPr>
              <a:t>durchschnittlicher Temperaturanstieg </a:t>
            </a:r>
            <a:r>
              <a:rPr dirty="0" sz="1100">
                <a:latin typeface="Calibri"/>
                <a:cs typeface="Calibri"/>
              </a:rPr>
              <a:t>von mittlerweile </a:t>
            </a:r>
            <a:r>
              <a:rPr dirty="0" sz="1100" spc="-5">
                <a:latin typeface="Calibri"/>
                <a:cs typeface="Calibri"/>
              </a:rPr>
              <a:t>1,2°C</a:t>
            </a:r>
            <a:r>
              <a:rPr dirty="0" baseline="31746" sz="1050" spc="-7">
                <a:latin typeface="Calibri"/>
                <a:cs typeface="Calibri"/>
              </a:rPr>
              <a:t>1 </a:t>
            </a:r>
            <a:r>
              <a:rPr dirty="0" sz="1100" spc="-5">
                <a:latin typeface="Calibri"/>
                <a:cs typeface="Calibri"/>
              </a:rPr>
              <a:t>zu  </a:t>
            </a:r>
            <a:r>
              <a:rPr dirty="0" sz="1100">
                <a:latin typeface="Calibri"/>
                <a:cs typeface="Calibri"/>
              </a:rPr>
              <a:t>verzeichnen.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nähern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uns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global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Richtung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1,5°C-Zieles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Pariser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Klimaabkommens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vom</a:t>
            </a:r>
            <a:endParaRPr sz="1100">
              <a:latin typeface="Calibri"/>
              <a:cs typeface="Calibri"/>
            </a:endParaRPr>
          </a:p>
          <a:p>
            <a:pPr algn="just" marL="101600" marR="95885">
              <a:lnSpc>
                <a:spcPct val="121800"/>
              </a:lnSpc>
            </a:pPr>
            <a:r>
              <a:rPr dirty="0" sz="1100">
                <a:latin typeface="Calibri"/>
                <a:cs typeface="Calibri"/>
              </a:rPr>
              <a:t>12. </a:t>
            </a:r>
            <a:r>
              <a:rPr dirty="0" sz="1100" spc="-5">
                <a:latin typeface="Calibri"/>
                <a:cs typeface="Calibri"/>
              </a:rPr>
              <a:t>Dezember 2015, welches </a:t>
            </a:r>
            <a:r>
              <a:rPr dirty="0" sz="1100">
                <a:latin typeface="Calibri"/>
                <a:cs typeface="Calibri"/>
              </a:rPr>
              <a:t>den Kampf gegen die </a:t>
            </a:r>
            <a:r>
              <a:rPr dirty="0" sz="1100" spc="-5">
                <a:latin typeface="Calibri"/>
                <a:cs typeface="Calibri"/>
              </a:rPr>
              <a:t>Erwärmung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Erde ansagt und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Staaten dazu  auffordert, </a:t>
            </a: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Ziel nicht zu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überschreiten.</a:t>
            </a:r>
            <a:endParaRPr sz="1100">
              <a:latin typeface="Calibri"/>
              <a:cs typeface="Calibri"/>
            </a:endParaRPr>
          </a:p>
          <a:p>
            <a:pPr algn="just" marL="101600" marR="92710">
              <a:lnSpc>
                <a:spcPct val="122300"/>
              </a:lnSpc>
              <a:spcBef>
                <a:spcPts val="595"/>
              </a:spcBef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Frage ist, inwiefern gegen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Klimakrise </a:t>
            </a:r>
            <a:r>
              <a:rPr dirty="0" sz="1100">
                <a:latin typeface="Calibri"/>
                <a:cs typeface="Calibri"/>
              </a:rPr>
              <a:t>gehandelt werden </a:t>
            </a:r>
            <a:r>
              <a:rPr dirty="0" sz="1100" spc="-5">
                <a:latin typeface="Calibri"/>
                <a:cs typeface="Calibri"/>
              </a:rPr>
              <a:t>kann. Die Antwort liegt </a:t>
            </a:r>
            <a:r>
              <a:rPr dirty="0" sz="1100">
                <a:latin typeface="Calibri"/>
                <a:cs typeface="Calibri"/>
              </a:rPr>
              <a:t>in der inter-  </a:t>
            </a:r>
            <a:r>
              <a:rPr dirty="0" sz="1100" spc="-5">
                <a:latin typeface="Calibri"/>
                <a:cs typeface="Calibri"/>
              </a:rPr>
              <a:t>disziplinären Vorgehensweise, </a:t>
            </a:r>
            <a:r>
              <a:rPr dirty="0" sz="1100">
                <a:latin typeface="Calibri"/>
                <a:cs typeface="Calibri"/>
              </a:rPr>
              <a:t>denn die </a:t>
            </a:r>
            <a:r>
              <a:rPr dirty="0" sz="1100" spc="-5">
                <a:latin typeface="Calibri"/>
                <a:cs typeface="Calibri"/>
              </a:rPr>
              <a:t>Komplexität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Themas lässt schwierig nur </a:t>
            </a:r>
            <a:r>
              <a:rPr dirty="0" sz="1100">
                <a:latin typeface="Calibri"/>
                <a:cs typeface="Calibri"/>
              </a:rPr>
              <a:t>einen Weg </a:t>
            </a:r>
            <a:r>
              <a:rPr dirty="0" sz="1100" spc="-5">
                <a:latin typeface="Calibri"/>
                <a:cs typeface="Calibri"/>
              </a:rPr>
              <a:t>fin-  </a:t>
            </a:r>
            <a:r>
              <a:rPr dirty="0" sz="1100">
                <a:latin typeface="Calibri"/>
                <a:cs typeface="Calibri"/>
              </a:rPr>
              <a:t>den.</a:t>
            </a:r>
            <a:endParaRPr sz="1100">
              <a:latin typeface="Calibri"/>
              <a:cs typeface="Calibri"/>
            </a:endParaRPr>
          </a:p>
          <a:p>
            <a:pPr algn="just" marL="101600" marR="93980">
              <a:lnSpc>
                <a:spcPct val="122700"/>
              </a:lnSpc>
              <a:spcBef>
                <a:spcPts val="585"/>
              </a:spcBef>
            </a:pPr>
            <a:r>
              <a:rPr dirty="0" sz="1100" spc="-5" b="1">
                <a:latin typeface="Calibri"/>
                <a:cs typeface="Calibri"/>
              </a:rPr>
              <a:t>Kernbegriffe: </a:t>
            </a:r>
            <a:r>
              <a:rPr dirty="0" sz="1100" spc="-5">
                <a:latin typeface="Calibri"/>
                <a:cs typeface="Calibri"/>
              </a:rPr>
              <a:t>Klimawandel, </a:t>
            </a:r>
            <a:r>
              <a:rPr dirty="0" sz="1100">
                <a:latin typeface="Calibri"/>
                <a:cs typeface="Calibri"/>
              </a:rPr>
              <a:t>Klimakrise, </a:t>
            </a:r>
            <a:r>
              <a:rPr dirty="0" sz="1100" spc="-5">
                <a:latin typeface="Calibri"/>
                <a:cs typeface="Calibri"/>
              </a:rPr>
              <a:t>Treibhauseffekt, Anthropogen, Kippunkte, Emissionen, </a:t>
            </a:r>
            <a:r>
              <a:rPr dirty="0" sz="1100">
                <a:latin typeface="Calibri"/>
                <a:cs typeface="Calibri"/>
              </a:rPr>
              <a:t>Koh-  </a:t>
            </a:r>
            <a:r>
              <a:rPr dirty="0" sz="1100" spc="-5">
                <a:latin typeface="Calibri"/>
                <a:cs typeface="Calibri"/>
              </a:rPr>
              <a:t>lenstoffkreislauf</a:t>
            </a:r>
            <a:endParaRPr sz="1100">
              <a:latin typeface="Calibri"/>
              <a:cs typeface="Calibri"/>
            </a:endParaRPr>
          </a:p>
          <a:p>
            <a:pPr algn="just" lvl="1" marL="365125" indent="-264160">
              <a:lnSpc>
                <a:spcPct val="100000"/>
              </a:lnSpc>
              <a:spcBef>
                <a:spcPts val="890"/>
              </a:spcBef>
              <a:buAutoNum type="arabicPeriod" startAt="2"/>
              <a:tabLst>
                <a:tab pos="3657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Lernziele</a:t>
            </a:r>
            <a:endParaRPr sz="1400">
              <a:latin typeface="Calibri Light"/>
              <a:cs typeface="Calibri Light"/>
            </a:endParaRPr>
          </a:p>
          <a:p>
            <a:pPr lvl="2" marL="558165" indent="-228600">
              <a:lnSpc>
                <a:spcPct val="100000"/>
              </a:lnSpc>
              <a:spcBef>
                <a:spcPts val="1035"/>
              </a:spcBef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dirty="0" sz="1100" spc="-5">
                <a:latin typeface="Calibri"/>
                <a:cs typeface="Calibri"/>
              </a:rPr>
              <a:t>Vermitteln </a:t>
            </a:r>
            <a:r>
              <a:rPr dirty="0" sz="1100">
                <a:latin typeface="Calibri"/>
                <a:cs typeface="Calibri"/>
              </a:rPr>
              <a:t>von Grundlagenwissen </a:t>
            </a:r>
            <a:r>
              <a:rPr dirty="0" sz="1100" spc="-10">
                <a:latin typeface="Calibri"/>
                <a:cs typeface="Calibri"/>
              </a:rPr>
              <a:t>zum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Klimawandel</a:t>
            </a:r>
            <a:endParaRPr sz="1100">
              <a:latin typeface="Calibri"/>
              <a:cs typeface="Calibri"/>
            </a:endParaRPr>
          </a:p>
          <a:p>
            <a:pPr lvl="2" marL="558165" indent="-228600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dirty="0" sz="1100" spc="-5">
                <a:latin typeface="Calibri"/>
                <a:cs typeface="Calibri"/>
              </a:rPr>
              <a:t>Aufklärung und Sensibilisierung für das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Thema</a:t>
            </a:r>
            <a:endParaRPr sz="1100">
              <a:latin typeface="Calibri"/>
              <a:cs typeface="Calibri"/>
            </a:endParaRPr>
          </a:p>
          <a:p>
            <a:pPr lvl="2" marL="558165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dirty="0" sz="1100" spc="-5">
                <a:latin typeface="Calibri"/>
                <a:cs typeface="Calibri"/>
              </a:rPr>
              <a:t>Zusammenhang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Wetter und </a:t>
            </a:r>
            <a:r>
              <a:rPr dirty="0" sz="1100">
                <a:latin typeface="Calibri"/>
                <a:cs typeface="Calibri"/>
              </a:rPr>
              <a:t>Klima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verstehen</a:t>
            </a:r>
            <a:endParaRPr sz="1100">
              <a:latin typeface="Calibri"/>
              <a:cs typeface="Calibri"/>
            </a:endParaRPr>
          </a:p>
          <a:p>
            <a:pPr lvl="2" marL="558165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dirty="0" sz="1100">
                <a:latin typeface="Calibri"/>
                <a:cs typeface="Calibri"/>
              </a:rPr>
              <a:t>Unterschied zwischen </a:t>
            </a:r>
            <a:r>
              <a:rPr dirty="0" sz="1100" spc="-5">
                <a:latin typeface="Calibri"/>
                <a:cs typeface="Calibri"/>
              </a:rPr>
              <a:t>dem </a:t>
            </a:r>
            <a:r>
              <a:rPr dirty="0" sz="1100">
                <a:latin typeface="Calibri"/>
                <a:cs typeface="Calibri"/>
              </a:rPr>
              <a:t>natürlichen </a:t>
            </a:r>
            <a:r>
              <a:rPr dirty="0" sz="1100" spc="-5">
                <a:latin typeface="Calibri"/>
                <a:cs typeface="Calibri"/>
              </a:rPr>
              <a:t>und dem anthropogenen Treibhauseffekt</a:t>
            </a:r>
            <a:r>
              <a:rPr dirty="0" sz="1100">
                <a:latin typeface="Calibri"/>
                <a:cs typeface="Calibri"/>
              </a:rPr>
              <a:t> verstehen</a:t>
            </a:r>
            <a:endParaRPr sz="1100">
              <a:latin typeface="Calibri"/>
              <a:cs typeface="Calibri"/>
            </a:endParaRPr>
          </a:p>
          <a:p>
            <a:pPr lvl="2" marL="558165" indent="-228600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dirty="0" sz="1100">
                <a:latin typeface="Calibri"/>
                <a:cs typeface="Calibri"/>
              </a:rPr>
              <a:t>Ursachen</a:t>
            </a:r>
            <a:r>
              <a:rPr dirty="0" sz="1100" spc="-5">
                <a:latin typeface="Calibri"/>
                <a:cs typeface="Calibri"/>
              </a:rPr>
              <a:t> erkennen</a:t>
            </a:r>
            <a:endParaRPr sz="1100">
              <a:latin typeface="Calibri"/>
              <a:cs typeface="Calibri"/>
            </a:endParaRPr>
          </a:p>
          <a:p>
            <a:pPr lvl="2" marL="558165" indent="-2286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dirty="0" sz="1100" spc="-5">
                <a:latin typeface="Calibri"/>
                <a:cs typeface="Calibri"/>
              </a:rPr>
              <a:t>1,5-Grad-Ziel kennen und die Gründe zur Einhaltung des Zieles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verstehen</a:t>
            </a:r>
            <a:endParaRPr sz="1100">
              <a:latin typeface="Calibri"/>
              <a:cs typeface="Calibri"/>
            </a:endParaRPr>
          </a:p>
          <a:p>
            <a:pPr lvl="2" marL="558165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dirty="0" sz="1100" spc="-5">
                <a:latin typeface="Calibri"/>
                <a:cs typeface="Calibri"/>
              </a:rPr>
              <a:t>Irreversible Folgen benennen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können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464" y="9354057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5" h="0">
                <a:moveTo>
                  <a:pt x="0" y="0"/>
                </a:moveTo>
                <a:lnTo>
                  <a:pt x="182905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1364" y="9403791"/>
            <a:ext cx="570420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8100" marR="30480">
              <a:lnSpc>
                <a:spcPct val="102000"/>
              </a:lnSpc>
              <a:spcBef>
                <a:spcPts val="70"/>
              </a:spcBef>
            </a:pPr>
            <a:r>
              <a:rPr dirty="0" baseline="29914" sz="975" spc="-7">
                <a:latin typeface="Calibri"/>
                <a:cs typeface="Calibri"/>
              </a:rPr>
              <a:t>1 </a:t>
            </a:r>
            <a:r>
              <a:rPr dirty="0" sz="1000" spc="-5">
                <a:latin typeface="Calibri"/>
                <a:cs typeface="Calibri"/>
              </a:rPr>
              <a:t>Deutsches Klima-Konsortium, Deutsche Meteorologische Gesellschaft, Deutscher Wetterdienst, Extremwet-  terkongress Hamburg, Helmholtz-Klima-Initiative, klimafakten.de (2021) Was wir heute </a:t>
            </a:r>
            <a:r>
              <a:rPr dirty="0" sz="1000">
                <a:latin typeface="Calibri"/>
                <a:cs typeface="Calibri"/>
              </a:rPr>
              <a:t>übers </a:t>
            </a:r>
            <a:r>
              <a:rPr dirty="0" sz="1000" spc="-5">
                <a:latin typeface="Calibri"/>
                <a:cs typeface="Calibri"/>
              </a:rPr>
              <a:t>Klima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wissen.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57650" y="2025649"/>
            <a:ext cx="2799715" cy="2331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552945" y="9917683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z="1100">
                <a:latin typeface="Calibri"/>
                <a:cs typeface="Calibri"/>
              </a:rPr>
              <a:t>2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464" y="1097533"/>
            <a:ext cx="2442210" cy="0"/>
          </a:xfrm>
          <a:custGeom>
            <a:avLst/>
            <a:gdLst/>
            <a:ahLst/>
            <a:cxnLst/>
            <a:rect l="l" t="t" r="r" b="b"/>
            <a:pathLst>
              <a:path w="2442210" h="0">
                <a:moveTo>
                  <a:pt x="0" y="0"/>
                </a:moveTo>
                <a:lnTo>
                  <a:pt x="2441702" y="0"/>
                </a:lnTo>
              </a:path>
            </a:pathLst>
          </a:custGeom>
          <a:ln w="9144">
            <a:solidFill>
              <a:srgbClr val="2E53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2464" y="879094"/>
            <a:ext cx="5980430" cy="8176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E5395"/>
                </a:solidFill>
                <a:latin typeface="Calibri Light"/>
                <a:cs typeface="Calibri Light"/>
              </a:rPr>
              <a:t>1.3 Inhaltliche</a:t>
            </a:r>
            <a:r>
              <a:rPr dirty="0" sz="1400" spc="-20" b="0">
                <a:solidFill>
                  <a:srgbClr val="2E5395"/>
                </a:solidFill>
                <a:latin typeface="Calibri Light"/>
                <a:cs typeface="Calibri Light"/>
              </a:rPr>
              <a:t> </a:t>
            </a:r>
            <a:r>
              <a:rPr dirty="0" sz="1400" spc="-5" b="0">
                <a:solidFill>
                  <a:srgbClr val="2E5395"/>
                </a:solidFill>
                <a:latin typeface="Calibri Light"/>
                <a:cs typeface="Calibri Light"/>
              </a:rPr>
              <a:t>Zusammenfassung</a:t>
            </a:r>
            <a:r>
              <a:rPr dirty="0" baseline="30864" sz="1350" spc="-7" b="0">
                <a:solidFill>
                  <a:srgbClr val="2E5395"/>
                </a:solidFill>
                <a:latin typeface="Calibri Light"/>
                <a:cs typeface="Calibri Light"/>
              </a:rPr>
              <a:t>2</a:t>
            </a:r>
            <a:endParaRPr baseline="30864" sz="13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 Light"/>
              <a:cs typeface="Calibri Light"/>
            </a:endParaRPr>
          </a:p>
          <a:p>
            <a:pPr marL="127000">
              <a:lnSpc>
                <a:spcPct val="100000"/>
              </a:lnSpc>
            </a:pP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Klimawandel und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Klimakrise (Folie</a:t>
            </a:r>
            <a:r>
              <a:rPr dirty="0" sz="1100" spc="-10" b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3)</a:t>
            </a:r>
            <a:endParaRPr sz="1100">
              <a:latin typeface="Calibri Light"/>
              <a:cs typeface="Calibri Light"/>
            </a:endParaRPr>
          </a:p>
          <a:p>
            <a:pPr algn="just" marL="127000" marR="81280">
              <a:lnSpc>
                <a:spcPct val="121800"/>
              </a:lnSpc>
              <a:spcBef>
                <a:spcPts val="610"/>
              </a:spcBef>
            </a:pP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Anbetracht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wissenschaftlichen Diskussionen steuern </a:t>
            </a:r>
            <a:r>
              <a:rPr dirty="0" sz="1100">
                <a:latin typeface="Calibri"/>
                <a:cs typeface="Calibri"/>
              </a:rPr>
              <a:t>wir in </a:t>
            </a:r>
            <a:r>
              <a:rPr dirty="0" sz="1100" spc="-5">
                <a:latin typeface="Calibri"/>
                <a:cs typeface="Calibri"/>
              </a:rPr>
              <a:t>Richtung einer </a:t>
            </a:r>
            <a:r>
              <a:rPr dirty="0" sz="1100">
                <a:latin typeface="Calibri"/>
                <a:cs typeface="Calibri"/>
              </a:rPr>
              <a:t>Klimakrise mit </a:t>
            </a:r>
            <a:r>
              <a:rPr dirty="0" sz="1100" spc="-5">
                <a:latin typeface="Calibri"/>
                <a:cs typeface="Calibri"/>
              </a:rPr>
              <a:t>un-  umkehrbaren (irreversiblen) </a:t>
            </a:r>
            <a:r>
              <a:rPr dirty="0" sz="1100">
                <a:latin typeface="Calibri"/>
                <a:cs typeface="Calibri"/>
              </a:rPr>
              <a:t>Folgen.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Rahmen des Themas „Grundlagen Klimawandel“ </a:t>
            </a:r>
            <a:r>
              <a:rPr dirty="0" sz="1100">
                <a:latin typeface="Calibri"/>
                <a:cs typeface="Calibri"/>
              </a:rPr>
              <a:t>wird der  Begriff </a:t>
            </a:r>
            <a:r>
              <a:rPr dirty="0" sz="1100" spc="-5">
                <a:latin typeface="Calibri"/>
                <a:cs typeface="Calibri"/>
              </a:rPr>
              <a:t>„Klimakrise“ verwendet, denn </a:t>
            </a:r>
            <a:r>
              <a:rPr dirty="0" sz="1100">
                <a:latin typeface="Calibri"/>
                <a:cs typeface="Calibri"/>
              </a:rPr>
              <a:t>diese soll </a:t>
            </a:r>
            <a:r>
              <a:rPr dirty="0" sz="1100" spc="-5">
                <a:latin typeface="Calibri"/>
                <a:cs typeface="Calibri"/>
              </a:rPr>
              <a:t>Bewusstsein geschaffen. Dies wird </a:t>
            </a:r>
            <a:r>
              <a:rPr dirty="0" sz="1100">
                <a:latin typeface="Calibri"/>
                <a:cs typeface="Calibri"/>
              </a:rPr>
              <a:t>erreicht, </a:t>
            </a:r>
            <a:r>
              <a:rPr dirty="0" sz="1100" spc="-5">
                <a:latin typeface="Calibri"/>
                <a:cs typeface="Calibri"/>
              </a:rPr>
              <a:t>indem die  </a:t>
            </a:r>
            <a:r>
              <a:rPr dirty="0" sz="1100">
                <a:latin typeface="Calibri"/>
                <a:cs typeface="Calibri"/>
              </a:rPr>
              <a:t>Krise </a:t>
            </a:r>
            <a:r>
              <a:rPr dirty="0" sz="1100" spc="-5">
                <a:latin typeface="Calibri"/>
                <a:cs typeface="Calibri"/>
              </a:rPr>
              <a:t>beim Namen genannt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wird.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Wetter und Klima (Folie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4 &amp;</a:t>
            </a:r>
            <a:r>
              <a:rPr dirty="0" sz="1100" spc="20" b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5)</a:t>
            </a:r>
            <a:endParaRPr sz="1100">
              <a:latin typeface="Calibri Light"/>
              <a:cs typeface="Calibri Light"/>
            </a:endParaRPr>
          </a:p>
          <a:p>
            <a:pPr algn="just" marL="127000" marR="80010">
              <a:lnSpc>
                <a:spcPct val="122100"/>
              </a:lnSpc>
              <a:spcBef>
                <a:spcPts val="595"/>
              </a:spcBef>
            </a:pPr>
            <a:r>
              <a:rPr dirty="0" sz="1100">
                <a:latin typeface="Calibri"/>
                <a:cs typeface="Calibri"/>
              </a:rPr>
              <a:t>Wetter </a:t>
            </a:r>
            <a:r>
              <a:rPr dirty="0" sz="1100" spc="-5">
                <a:latin typeface="Calibri"/>
                <a:cs typeface="Calibri"/>
              </a:rPr>
              <a:t>und Klima sind Begriffe,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sowohl miteinander verknüpft </a:t>
            </a:r>
            <a:r>
              <a:rPr dirty="0" sz="1100">
                <a:latin typeface="Calibri"/>
                <a:cs typeface="Calibri"/>
              </a:rPr>
              <a:t>als auch </a:t>
            </a:r>
            <a:r>
              <a:rPr dirty="0" sz="1100" spc="-10">
                <a:latin typeface="Calibri"/>
                <a:cs typeface="Calibri"/>
              </a:rPr>
              <a:t>zu </a:t>
            </a:r>
            <a:r>
              <a:rPr dirty="0" sz="1100">
                <a:latin typeface="Calibri"/>
                <a:cs typeface="Calibri"/>
              </a:rPr>
              <a:t>unterscheiden </a:t>
            </a:r>
            <a:r>
              <a:rPr dirty="0" sz="1100" spc="-5">
                <a:latin typeface="Calibri"/>
                <a:cs typeface="Calibri"/>
              </a:rPr>
              <a:t>sind.  </a:t>
            </a:r>
            <a:r>
              <a:rPr dirty="0" sz="1100">
                <a:latin typeface="Calibri"/>
                <a:cs typeface="Calibri"/>
              </a:rPr>
              <a:t>Wenn von </a:t>
            </a:r>
            <a:r>
              <a:rPr dirty="0" sz="1100" spc="-5">
                <a:latin typeface="Calibri"/>
                <a:cs typeface="Calibri"/>
              </a:rPr>
              <a:t>Wetter die </a:t>
            </a:r>
            <a:r>
              <a:rPr dirty="0" sz="1100" spc="-10">
                <a:latin typeface="Calibri"/>
                <a:cs typeface="Calibri"/>
              </a:rPr>
              <a:t>Rede </a:t>
            </a:r>
            <a:r>
              <a:rPr dirty="0" sz="1100" spc="-5">
                <a:latin typeface="Calibri"/>
                <a:cs typeface="Calibri"/>
              </a:rPr>
              <a:t>ist, dann </a:t>
            </a:r>
            <a:r>
              <a:rPr dirty="0" sz="1100">
                <a:latin typeface="Calibri"/>
                <a:cs typeface="Calibri"/>
              </a:rPr>
              <a:t>wird vom </a:t>
            </a:r>
            <a:r>
              <a:rPr dirty="0" sz="1100" spc="-5">
                <a:latin typeface="Calibri"/>
                <a:cs typeface="Calibri"/>
              </a:rPr>
              <a:t>täglichen Zustand der sichtbaren und spürbaren At-  mosphäre gesprochen. Ein </a:t>
            </a:r>
            <a:r>
              <a:rPr dirty="0" sz="1100">
                <a:latin typeface="Calibri"/>
                <a:cs typeface="Calibri"/>
              </a:rPr>
              <a:t>täglicher </a:t>
            </a:r>
            <a:r>
              <a:rPr dirty="0" sz="1100" spc="-5">
                <a:latin typeface="Calibri"/>
                <a:cs typeface="Calibri"/>
              </a:rPr>
              <a:t>Zustand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sichtbaren und spürbaren Atmosphäre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z.B. son-  nig, bewölkt, regnerisch </a:t>
            </a:r>
            <a:r>
              <a:rPr dirty="0" sz="1100" spc="-10">
                <a:latin typeface="Calibri"/>
                <a:cs typeface="Calibri"/>
              </a:rPr>
              <a:t>und </a:t>
            </a:r>
            <a:r>
              <a:rPr dirty="0" sz="1100">
                <a:latin typeface="Calibri"/>
                <a:cs typeface="Calibri"/>
              </a:rPr>
              <a:t>weiteres. Doch </a:t>
            </a:r>
            <a:r>
              <a:rPr dirty="0" sz="1100" spc="-5">
                <a:latin typeface="Calibri"/>
                <a:cs typeface="Calibri"/>
              </a:rPr>
              <a:t>wieviel Klima steckt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Wetter? Dafür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wichtig zu </a:t>
            </a:r>
            <a:r>
              <a:rPr dirty="0" sz="1100">
                <a:latin typeface="Calibri"/>
                <a:cs typeface="Calibri"/>
              </a:rPr>
              <a:t>wis-  </a:t>
            </a:r>
            <a:r>
              <a:rPr dirty="0" sz="1100" spc="-5">
                <a:latin typeface="Calibri"/>
                <a:cs typeface="Calibri"/>
              </a:rPr>
              <a:t>sen, </a:t>
            </a:r>
            <a:r>
              <a:rPr dirty="0" sz="1100">
                <a:latin typeface="Calibri"/>
                <a:cs typeface="Calibri"/>
              </a:rPr>
              <a:t>dass </a:t>
            </a:r>
            <a:r>
              <a:rPr dirty="0" sz="1100" spc="-5">
                <a:latin typeface="Calibri"/>
                <a:cs typeface="Calibri"/>
              </a:rPr>
              <a:t>Klima </a:t>
            </a: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Beobachten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Wetters über einen längeren Zeitraum, mindestens </a:t>
            </a:r>
            <a:r>
              <a:rPr dirty="0" sz="1100">
                <a:latin typeface="Calibri"/>
                <a:cs typeface="Calibri"/>
              </a:rPr>
              <a:t>30 </a:t>
            </a:r>
            <a:r>
              <a:rPr dirty="0" sz="1100" spc="-5">
                <a:latin typeface="Calibri"/>
                <a:cs typeface="Calibri"/>
              </a:rPr>
              <a:t>Jahre, ist.  </a:t>
            </a:r>
            <a:r>
              <a:rPr dirty="0" sz="1100">
                <a:latin typeface="Calibri"/>
                <a:cs typeface="Calibri"/>
              </a:rPr>
              <a:t>Dabei </a:t>
            </a:r>
            <a:r>
              <a:rPr dirty="0" sz="1100" spc="-5">
                <a:latin typeface="Calibri"/>
                <a:cs typeface="Calibri"/>
              </a:rPr>
              <a:t>ist </a:t>
            </a:r>
            <a:r>
              <a:rPr dirty="0" sz="1100">
                <a:latin typeface="Calibri"/>
                <a:cs typeface="Calibri"/>
              </a:rPr>
              <a:t>ein </a:t>
            </a:r>
            <a:r>
              <a:rPr dirty="0" sz="1100" spc="-5">
                <a:latin typeface="Calibri"/>
                <a:cs typeface="Calibri"/>
              </a:rPr>
              <a:t>Trend zu </a:t>
            </a:r>
            <a:r>
              <a:rPr dirty="0" sz="1100">
                <a:latin typeface="Calibri"/>
                <a:cs typeface="Calibri"/>
              </a:rPr>
              <a:t>erkennen, dass </a:t>
            </a:r>
            <a:r>
              <a:rPr dirty="0" sz="1100" spc="-5">
                <a:latin typeface="Calibri"/>
                <a:cs typeface="Calibri"/>
              </a:rPr>
              <a:t>seit dem Beginn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Wetteraufzeichnung Ende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18. Jahr-  hunderts </a:t>
            </a:r>
            <a:r>
              <a:rPr dirty="0" sz="1100">
                <a:latin typeface="Calibri"/>
                <a:cs typeface="Calibri"/>
              </a:rPr>
              <a:t>(?) das Wetter </a:t>
            </a:r>
            <a:r>
              <a:rPr dirty="0" sz="1100" spc="-5">
                <a:latin typeface="Calibri"/>
                <a:cs typeface="Calibri"/>
              </a:rPr>
              <a:t>Einflüsse </a:t>
            </a:r>
            <a:r>
              <a:rPr dirty="0" sz="1100">
                <a:latin typeface="Calibri"/>
                <a:cs typeface="Calibri"/>
              </a:rPr>
              <a:t>vom wandelnden </a:t>
            </a:r>
            <a:r>
              <a:rPr dirty="0" sz="1100" spc="-5">
                <a:latin typeface="Calibri"/>
                <a:cs typeface="Calibri"/>
              </a:rPr>
              <a:t>Klima beinhaltet, was sich </a:t>
            </a:r>
            <a:r>
              <a:rPr dirty="0" sz="1100" spc="-10">
                <a:latin typeface="Calibri"/>
                <a:cs typeface="Calibri"/>
              </a:rPr>
              <a:t>im </a:t>
            </a:r>
            <a:r>
              <a:rPr dirty="0" sz="1100">
                <a:latin typeface="Calibri"/>
                <a:cs typeface="Calibri"/>
              </a:rPr>
              <a:t>täglichen Zustand  des </a:t>
            </a:r>
            <a:r>
              <a:rPr dirty="0" sz="1100" spc="-5">
                <a:latin typeface="Calibri"/>
                <a:cs typeface="Calibri"/>
              </a:rPr>
              <a:t>Wetters widerspiegelt. Der Trend der letzten </a:t>
            </a:r>
            <a:r>
              <a:rPr dirty="0" sz="1100">
                <a:latin typeface="Calibri"/>
                <a:cs typeface="Calibri"/>
              </a:rPr>
              <a:t>30 </a:t>
            </a:r>
            <a:r>
              <a:rPr dirty="0" sz="1100" spc="-5">
                <a:latin typeface="Calibri"/>
                <a:cs typeface="Calibri"/>
              </a:rPr>
              <a:t>Jahre </a:t>
            </a:r>
            <a:r>
              <a:rPr dirty="0" sz="1100">
                <a:latin typeface="Calibri"/>
                <a:cs typeface="Calibri"/>
              </a:rPr>
              <a:t>ist deutlich </a:t>
            </a:r>
            <a:r>
              <a:rPr dirty="0" sz="1100" spc="-5">
                <a:latin typeface="Calibri"/>
                <a:cs typeface="Calibri"/>
              </a:rPr>
              <a:t>sichtbar und </a:t>
            </a:r>
            <a:r>
              <a:rPr dirty="0" sz="1100">
                <a:latin typeface="Calibri"/>
                <a:cs typeface="Calibri"/>
              </a:rPr>
              <a:t>zeichnet einen  </a:t>
            </a:r>
            <a:r>
              <a:rPr dirty="0" sz="1100" spc="-5">
                <a:latin typeface="Calibri"/>
                <a:cs typeface="Calibri"/>
              </a:rPr>
              <a:t>Temperaturanstieg, welcher </a:t>
            </a:r>
            <a:r>
              <a:rPr dirty="0" sz="1100">
                <a:latin typeface="Calibri"/>
                <a:cs typeface="Calibri"/>
              </a:rPr>
              <a:t>ein global </a:t>
            </a:r>
            <a:r>
              <a:rPr dirty="0" sz="1100" spc="-5">
                <a:latin typeface="Calibri"/>
                <a:cs typeface="Calibri"/>
              </a:rPr>
              <a:t>zu beobachtendes Ereignis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ist.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Ursachen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der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Klimakrise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–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natürlicher und anthropogener Treibhauseffekt (Folie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6 –</a:t>
            </a:r>
            <a:r>
              <a:rPr dirty="0" sz="1100" spc="60" b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dirty="0" sz="1100" spc="-10" b="0">
                <a:solidFill>
                  <a:srgbClr val="EC7C30"/>
                </a:solidFill>
                <a:latin typeface="Calibri Light"/>
                <a:cs typeface="Calibri Light"/>
              </a:rPr>
              <a:t>8)</a:t>
            </a:r>
            <a:endParaRPr sz="1100">
              <a:latin typeface="Calibri Light"/>
              <a:cs typeface="Calibri Light"/>
            </a:endParaRPr>
          </a:p>
          <a:p>
            <a:pPr algn="just" marL="127000" marR="81280">
              <a:lnSpc>
                <a:spcPct val="122100"/>
              </a:lnSpc>
              <a:spcBef>
                <a:spcPts val="610"/>
              </a:spcBef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Ursache der Klimakrise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dem Treibhauseffekt zuzuschreiben, </a:t>
            </a:r>
            <a:r>
              <a:rPr dirty="0" sz="1100">
                <a:latin typeface="Calibri"/>
                <a:cs typeface="Calibri"/>
              </a:rPr>
              <a:t>was die </a:t>
            </a:r>
            <a:r>
              <a:rPr dirty="0" sz="1100" spc="-5">
                <a:latin typeface="Calibri"/>
                <a:cs typeface="Calibri"/>
              </a:rPr>
              <a:t>physikalische Wandlung 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Klimas durch Anstauen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Wärme </a:t>
            </a:r>
            <a:r>
              <a:rPr dirty="0" sz="1100">
                <a:latin typeface="Calibri"/>
                <a:cs typeface="Calibri"/>
              </a:rPr>
              <a:t>erklärt. </a:t>
            </a:r>
            <a:r>
              <a:rPr dirty="0" sz="1100" spc="-5">
                <a:latin typeface="Calibri"/>
                <a:cs typeface="Calibri"/>
              </a:rPr>
              <a:t>Um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Rolle des Treibhauseffektes </a:t>
            </a:r>
            <a:r>
              <a:rPr dirty="0" sz="1100">
                <a:latin typeface="Calibri"/>
                <a:cs typeface="Calibri"/>
              </a:rPr>
              <a:t>auf </a:t>
            </a:r>
            <a:r>
              <a:rPr dirty="0" sz="1100" spc="-5">
                <a:latin typeface="Calibri"/>
                <a:cs typeface="Calibri"/>
              </a:rPr>
              <a:t>den Klima-  </a:t>
            </a:r>
            <a:r>
              <a:rPr dirty="0" sz="1100">
                <a:latin typeface="Calibri"/>
                <a:cs typeface="Calibri"/>
              </a:rPr>
              <a:t>wandel </a:t>
            </a:r>
            <a:r>
              <a:rPr dirty="0" sz="1100" spc="-5">
                <a:latin typeface="Calibri"/>
                <a:cs typeface="Calibri"/>
              </a:rPr>
              <a:t>erklären zu können,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zunächst </a:t>
            </a:r>
            <a:r>
              <a:rPr dirty="0" sz="1100">
                <a:latin typeface="Calibri"/>
                <a:cs typeface="Calibri"/>
              </a:rPr>
              <a:t>einmal der natürliche </a:t>
            </a:r>
            <a:r>
              <a:rPr dirty="0" sz="1100" spc="-5">
                <a:latin typeface="Calibri"/>
                <a:cs typeface="Calibri"/>
              </a:rPr>
              <a:t>Treibhauseffekt zu </a:t>
            </a:r>
            <a:r>
              <a:rPr dirty="0" sz="1100">
                <a:latin typeface="Calibri"/>
                <a:cs typeface="Calibri"/>
              </a:rPr>
              <a:t>benennen, ohne  den kein Leben auf der </a:t>
            </a:r>
            <a:r>
              <a:rPr dirty="0" sz="1100" spc="-5">
                <a:latin typeface="Calibri"/>
                <a:cs typeface="Calibri"/>
              </a:rPr>
              <a:t>Erde </a:t>
            </a:r>
            <a:r>
              <a:rPr dirty="0" sz="1100">
                <a:latin typeface="Calibri"/>
                <a:cs typeface="Calibri"/>
              </a:rPr>
              <a:t>möglich </a:t>
            </a:r>
            <a:r>
              <a:rPr dirty="0" sz="1100" spc="-5">
                <a:latin typeface="Calibri"/>
                <a:cs typeface="Calibri"/>
              </a:rPr>
              <a:t>wäre.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Vorgang </a:t>
            </a:r>
            <a:r>
              <a:rPr dirty="0" sz="1100">
                <a:latin typeface="Calibri"/>
                <a:cs typeface="Calibri"/>
              </a:rPr>
              <a:t>kann vereinfacht wie </a:t>
            </a:r>
            <a:r>
              <a:rPr dirty="0" sz="1100" spc="-5">
                <a:latin typeface="Calibri"/>
                <a:cs typeface="Calibri"/>
              </a:rPr>
              <a:t>folgt erklärt werden: 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Sonne, </a:t>
            </a:r>
            <a:r>
              <a:rPr dirty="0" sz="1100">
                <a:latin typeface="Calibri"/>
                <a:cs typeface="Calibri"/>
              </a:rPr>
              <a:t>die die </a:t>
            </a:r>
            <a:r>
              <a:rPr dirty="0" sz="1100" spc="-5">
                <a:latin typeface="Calibri"/>
                <a:cs typeface="Calibri"/>
              </a:rPr>
              <a:t>Wärme </a:t>
            </a:r>
            <a:r>
              <a:rPr dirty="0" sz="1100">
                <a:latin typeface="Calibri"/>
                <a:cs typeface="Calibri"/>
              </a:rPr>
              <a:t>in Form von </a:t>
            </a:r>
            <a:r>
              <a:rPr dirty="0" sz="1100" spc="-5">
                <a:latin typeface="Calibri"/>
                <a:cs typeface="Calibri"/>
              </a:rPr>
              <a:t>Strahlungen auf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Erde sendet, </a:t>
            </a:r>
            <a:r>
              <a:rPr dirty="0" sz="1100">
                <a:latin typeface="Calibri"/>
                <a:cs typeface="Calibri"/>
              </a:rPr>
              <a:t>trifft </a:t>
            </a:r>
            <a:r>
              <a:rPr dirty="0" sz="1100" spc="-5">
                <a:latin typeface="Calibri"/>
                <a:cs typeface="Calibri"/>
              </a:rPr>
              <a:t>auf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Erdoberfläche  und </a:t>
            </a:r>
            <a:r>
              <a:rPr dirty="0" sz="1100">
                <a:latin typeface="Calibri"/>
                <a:cs typeface="Calibri"/>
              </a:rPr>
              <a:t>reflektiert </a:t>
            </a:r>
            <a:r>
              <a:rPr dirty="0" sz="1100" spc="-5">
                <a:latin typeface="Calibri"/>
                <a:cs typeface="Calibri"/>
              </a:rPr>
              <a:t>diese zurück in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Atmosphäre und </a:t>
            </a:r>
            <a:r>
              <a:rPr dirty="0" sz="1100">
                <a:latin typeface="Calibri"/>
                <a:cs typeface="Calibri"/>
              </a:rPr>
              <a:t>weiter in den </a:t>
            </a:r>
            <a:r>
              <a:rPr dirty="0" sz="1100" spc="-5">
                <a:latin typeface="Calibri"/>
                <a:cs typeface="Calibri"/>
              </a:rPr>
              <a:t>Weltraum. Einige </a:t>
            </a:r>
            <a:r>
              <a:rPr dirty="0" sz="1100">
                <a:latin typeface="Calibri"/>
                <a:cs typeface="Calibri"/>
              </a:rPr>
              <a:t>Gase </a:t>
            </a:r>
            <a:r>
              <a:rPr dirty="0" sz="1100" spc="-5">
                <a:latin typeface="Calibri"/>
                <a:cs typeface="Calibri"/>
              </a:rPr>
              <a:t>und Partikel  </a:t>
            </a:r>
            <a:r>
              <a:rPr dirty="0" sz="1100">
                <a:latin typeface="Calibri"/>
                <a:cs typeface="Calibri"/>
              </a:rPr>
              <a:t>in der </a:t>
            </a:r>
            <a:r>
              <a:rPr dirty="0" sz="1100" spc="-5">
                <a:latin typeface="Calibri"/>
                <a:cs typeface="Calibri"/>
              </a:rPr>
              <a:t>Atmosphäre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10">
                <a:latin typeface="Calibri"/>
                <a:cs typeface="Calibri"/>
              </a:rPr>
              <a:t>Erde </a:t>
            </a:r>
            <a:r>
              <a:rPr dirty="0" sz="1100">
                <a:latin typeface="Calibri"/>
                <a:cs typeface="Calibri"/>
              </a:rPr>
              <a:t>verhindern, dass ein </a:t>
            </a:r>
            <a:r>
              <a:rPr dirty="0" sz="1100" spc="-5">
                <a:latin typeface="Calibri"/>
                <a:cs typeface="Calibri"/>
              </a:rPr>
              <a:t>Teil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Strahlungen und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Energie </a:t>
            </a:r>
            <a:r>
              <a:rPr dirty="0" sz="1100">
                <a:latin typeface="Calibri"/>
                <a:cs typeface="Calibri"/>
              </a:rPr>
              <a:t>in Form von  </a:t>
            </a:r>
            <a:r>
              <a:rPr dirty="0" sz="1100" spc="-5">
                <a:latin typeface="Calibri"/>
                <a:cs typeface="Calibri"/>
              </a:rPr>
              <a:t>Infrarotstrahlungen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der Erdoberfläche abgestrahlt </a:t>
            </a:r>
            <a:r>
              <a:rPr dirty="0" sz="1100">
                <a:latin typeface="Calibri"/>
                <a:cs typeface="Calibri"/>
              </a:rPr>
              <a:t>wird, </a:t>
            </a:r>
            <a:r>
              <a:rPr dirty="0" sz="1100" spc="-5">
                <a:latin typeface="Calibri"/>
                <a:cs typeface="Calibri"/>
              </a:rPr>
              <a:t>genauer </a:t>
            </a:r>
            <a:r>
              <a:rPr dirty="0" sz="1100" spc="-10">
                <a:latin typeface="Calibri"/>
                <a:cs typeface="Calibri"/>
              </a:rPr>
              <a:t>sie </a:t>
            </a:r>
            <a:r>
              <a:rPr dirty="0" sz="1100">
                <a:latin typeface="Calibri"/>
                <a:cs typeface="Calibri"/>
              </a:rPr>
              <a:t>lassen die </a:t>
            </a:r>
            <a:r>
              <a:rPr dirty="0" sz="1100" spc="-5">
                <a:latin typeface="Calibri"/>
                <a:cs typeface="Calibri"/>
              </a:rPr>
              <a:t>Strahlungen nicht  durch. </a:t>
            </a:r>
            <a:r>
              <a:rPr dirty="0" sz="1100">
                <a:latin typeface="Calibri"/>
                <a:cs typeface="Calibri"/>
              </a:rPr>
              <a:t>Diese </a:t>
            </a:r>
            <a:r>
              <a:rPr dirty="0" sz="1100" spc="-5">
                <a:latin typeface="Calibri"/>
                <a:cs typeface="Calibri"/>
              </a:rPr>
              <a:t>Gase sind sogenannte Treibhausgase, </a:t>
            </a:r>
            <a:r>
              <a:rPr dirty="0" sz="1100">
                <a:latin typeface="Calibri"/>
                <a:cs typeface="Calibri"/>
              </a:rPr>
              <a:t>wie </a:t>
            </a:r>
            <a:r>
              <a:rPr dirty="0" sz="1100" spc="-5">
                <a:latin typeface="Calibri"/>
                <a:cs typeface="Calibri"/>
              </a:rPr>
              <a:t>Wasserstoff, Kohlendioxid (CO2), Lachgas  (N2O) und Methan (CH4),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unterschiedlich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ihrer Aufenthaltsdauer und Stärke sind. Es ist </a:t>
            </a:r>
            <a:r>
              <a:rPr dirty="0" sz="1100">
                <a:latin typeface="Calibri"/>
                <a:cs typeface="Calibri"/>
              </a:rPr>
              <a:t>auch  </a:t>
            </a:r>
            <a:r>
              <a:rPr dirty="0" sz="1100" spc="-5">
                <a:latin typeface="Calibri"/>
                <a:cs typeface="Calibri"/>
              </a:rPr>
              <a:t>bewiesen, </a:t>
            </a:r>
            <a:r>
              <a:rPr dirty="0" sz="1100">
                <a:latin typeface="Calibri"/>
                <a:cs typeface="Calibri"/>
              </a:rPr>
              <a:t>dass ohne den </a:t>
            </a:r>
            <a:r>
              <a:rPr dirty="0" sz="1100" spc="-5">
                <a:latin typeface="Calibri"/>
                <a:cs typeface="Calibri"/>
              </a:rPr>
              <a:t>Treibhauseffekt </a:t>
            </a:r>
            <a:r>
              <a:rPr dirty="0" sz="1100">
                <a:latin typeface="Calibri"/>
                <a:cs typeface="Calibri"/>
              </a:rPr>
              <a:t>ein Leben </a:t>
            </a:r>
            <a:r>
              <a:rPr dirty="0" sz="1100" spc="-5">
                <a:latin typeface="Calibri"/>
                <a:cs typeface="Calibri"/>
              </a:rPr>
              <a:t>auf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Erde nicht möglich </a:t>
            </a:r>
            <a:r>
              <a:rPr dirty="0" sz="1100">
                <a:latin typeface="Calibri"/>
                <a:cs typeface="Calibri"/>
              </a:rPr>
              <a:t>wäre, </a:t>
            </a:r>
            <a:r>
              <a:rPr dirty="0" sz="1100" spc="-5">
                <a:latin typeface="Calibri"/>
                <a:cs typeface="Calibri"/>
              </a:rPr>
              <a:t>da </a:t>
            </a:r>
            <a:r>
              <a:rPr dirty="0" sz="1100">
                <a:latin typeface="Calibri"/>
                <a:cs typeface="Calibri"/>
              </a:rPr>
              <a:t>auf der </a:t>
            </a:r>
            <a:r>
              <a:rPr dirty="0" sz="1100" spc="-5">
                <a:latin typeface="Calibri"/>
                <a:cs typeface="Calibri"/>
              </a:rPr>
              <a:t>Erd-  </a:t>
            </a:r>
            <a:r>
              <a:rPr dirty="0" sz="1100">
                <a:latin typeface="Calibri"/>
                <a:cs typeface="Calibri"/>
              </a:rPr>
              <a:t>oberfläche </a:t>
            </a:r>
            <a:r>
              <a:rPr dirty="0" sz="1100" spc="-5">
                <a:latin typeface="Calibri"/>
                <a:cs typeface="Calibri"/>
              </a:rPr>
              <a:t>eine Temperatur </a:t>
            </a:r>
            <a:r>
              <a:rPr dirty="0" sz="1100">
                <a:latin typeface="Calibri"/>
                <a:cs typeface="Calibri"/>
              </a:rPr>
              <a:t>von minus </a:t>
            </a:r>
            <a:r>
              <a:rPr dirty="0" sz="1100" spc="-5">
                <a:latin typeface="Calibri"/>
                <a:cs typeface="Calibri"/>
              </a:rPr>
              <a:t>18 </a:t>
            </a:r>
            <a:r>
              <a:rPr dirty="0" sz="1100">
                <a:latin typeface="Calibri"/>
                <a:cs typeface="Calibri"/>
              </a:rPr>
              <a:t>Grad </a:t>
            </a:r>
            <a:r>
              <a:rPr dirty="0" sz="1100" spc="-5">
                <a:latin typeface="Calibri"/>
                <a:cs typeface="Calibri"/>
              </a:rPr>
              <a:t>Celsius herrschen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würde.</a:t>
            </a:r>
            <a:endParaRPr sz="1100">
              <a:latin typeface="Calibri"/>
              <a:cs typeface="Calibri"/>
            </a:endParaRPr>
          </a:p>
          <a:p>
            <a:pPr algn="just" marL="127000" marR="80010">
              <a:lnSpc>
                <a:spcPct val="122100"/>
              </a:lnSpc>
              <a:spcBef>
                <a:spcPts val="600"/>
              </a:spcBef>
            </a:pPr>
            <a:r>
              <a:rPr dirty="0" sz="1100">
                <a:latin typeface="Calibri"/>
                <a:cs typeface="Calibri"/>
              </a:rPr>
              <a:t>Was </a:t>
            </a:r>
            <a:r>
              <a:rPr dirty="0" sz="1100" spc="-10">
                <a:latin typeface="Calibri"/>
                <a:cs typeface="Calibri"/>
              </a:rPr>
              <a:t>so </a:t>
            </a:r>
            <a:r>
              <a:rPr dirty="0" sz="1100">
                <a:latin typeface="Calibri"/>
                <a:cs typeface="Calibri"/>
              </a:rPr>
              <a:t>gefährlich </a:t>
            </a:r>
            <a:r>
              <a:rPr dirty="0" sz="1100" spc="-5">
                <a:latin typeface="Calibri"/>
                <a:cs typeface="Calibri"/>
              </a:rPr>
              <a:t>für Mensch, Tier und Umwelt ist,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der anthropogene Treibhauseffekt. </a:t>
            </a:r>
            <a:r>
              <a:rPr dirty="0" sz="1100">
                <a:latin typeface="Calibri"/>
                <a:cs typeface="Calibri"/>
              </a:rPr>
              <a:t>Mit Beginn  der </a:t>
            </a:r>
            <a:r>
              <a:rPr dirty="0" sz="1100" spc="-5">
                <a:latin typeface="Calibri"/>
                <a:cs typeface="Calibri"/>
              </a:rPr>
              <a:t>Industrialisierung </a:t>
            </a:r>
            <a:r>
              <a:rPr dirty="0" sz="1100">
                <a:latin typeface="Calibri"/>
                <a:cs typeface="Calibri"/>
              </a:rPr>
              <a:t>am </a:t>
            </a:r>
            <a:r>
              <a:rPr dirty="0" sz="1100" spc="-5">
                <a:latin typeface="Calibri"/>
                <a:cs typeface="Calibri"/>
              </a:rPr>
              <a:t>Ende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18. Jhd. beeinflusst </a:t>
            </a:r>
            <a:r>
              <a:rPr dirty="0" sz="1100">
                <a:latin typeface="Calibri"/>
                <a:cs typeface="Calibri"/>
              </a:rPr>
              <a:t>der Mensch den </a:t>
            </a:r>
            <a:r>
              <a:rPr dirty="0" sz="1100" spc="-5">
                <a:latin typeface="Calibri"/>
                <a:cs typeface="Calibri"/>
              </a:rPr>
              <a:t>Treibhauseffekt durch zusätz-  </a:t>
            </a:r>
            <a:r>
              <a:rPr dirty="0" sz="1100">
                <a:latin typeface="Calibri"/>
                <a:cs typeface="Calibri"/>
              </a:rPr>
              <a:t>lichen </a:t>
            </a:r>
            <a:r>
              <a:rPr dirty="0" sz="1100" spc="-5">
                <a:latin typeface="Calibri"/>
                <a:cs typeface="Calibri"/>
              </a:rPr>
              <a:t>Ausstoß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Treibhausgasen. </a:t>
            </a:r>
            <a:r>
              <a:rPr dirty="0" sz="1100">
                <a:latin typeface="Calibri"/>
                <a:cs typeface="Calibri"/>
              </a:rPr>
              <a:t>Durch das </a:t>
            </a:r>
            <a:r>
              <a:rPr dirty="0" sz="1100" spc="-5">
                <a:latin typeface="Calibri"/>
                <a:cs typeface="Calibri"/>
              </a:rPr>
              <a:t>Verbrennen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fossilen Energieträgern, </a:t>
            </a:r>
            <a:r>
              <a:rPr dirty="0" sz="1100">
                <a:latin typeface="Calibri"/>
                <a:cs typeface="Calibri"/>
              </a:rPr>
              <a:t>wie </a:t>
            </a:r>
            <a:r>
              <a:rPr dirty="0" sz="1100" spc="-5">
                <a:latin typeface="Calibri"/>
                <a:cs typeface="Calibri"/>
              </a:rPr>
              <a:t>Kohle,  Erdöl und Erdgas, und </a:t>
            </a:r>
            <a:r>
              <a:rPr dirty="0" sz="1100">
                <a:latin typeface="Calibri"/>
                <a:cs typeface="Calibri"/>
              </a:rPr>
              <a:t>auch </a:t>
            </a:r>
            <a:r>
              <a:rPr dirty="0" sz="1100" spc="-5">
                <a:latin typeface="Calibri"/>
                <a:cs typeface="Calibri"/>
              </a:rPr>
              <a:t>z.B. </a:t>
            </a:r>
            <a:r>
              <a:rPr dirty="0" sz="1100">
                <a:latin typeface="Calibri"/>
                <a:cs typeface="Calibri"/>
              </a:rPr>
              <a:t>das Halten von </a:t>
            </a:r>
            <a:r>
              <a:rPr dirty="0" sz="1100" spc="-5">
                <a:latin typeface="Calibri"/>
                <a:cs typeface="Calibri"/>
              </a:rPr>
              <a:t>sogenannten </a:t>
            </a:r>
            <a:r>
              <a:rPr dirty="0" sz="1100">
                <a:latin typeface="Calibri"/>
                <a:cs typeface="Calibri"/>
              </a:rPr>
              <a:t>Nutztieren </a:t>
            </a:r>
            <a:r>
              <a:rPr dirty="0" sz="1100" spc="-5">
                <a:latin typeface="Calibri"/>
                <a:cs typeface="Calibri"/>
              </a:rPr>
              <a:t>werden </a:t>
            </a:r>
            <a:r>
              <a:rPr dirty="0" sz="1100">
                <a:latin typeface="Calibri"/>
                <a:cs typeface="Calibri"/>
              </a:rPr>
              <a:t>eine Menge </a:t>
            </a:r>
            <a:r>
              <a:rPr dirty="0" sz="1100" spc="-10">
                <a:latin typeface="Calibri"/>
                <a:cs typeface="Calibri"/>
              </a:rPr>
              <a:t>an  </a:t>
            </a:r>
            <a:r>
              <a:rPr dirty="0" sz="1100" spc="-5">
                <a:latin typeface="Calibri"/>
                <a:cs typeface="Calibri"/>
              </a:rPr>
              <a:t>Treibhausgasen </a:t>
            </a:r>
            <a:r>
              <a:rPr dirty="0" sz="1100">
                <a:latin typeface="Calibri"/>
                <a:cs typeface="Calibri"/>
              </a:rPr>
              <a:t>in die </a:t>
            </a:r>
            <a:r>
              <a:rPr dirty="0" sz="1100" spc="-5">
                <a:latin typeface="Calibri"/>
                <a:cs typeface="Calibri"/>
              </a:rPr>
              <a:t>Atmosphäre freigegeben. Dadurch </a:t>
            </a:r>
            <a:r>
              <a:rPr dirty="0" sz="1100">
                <a:latin typeface="Calibri"/>
                <a:cs typeface="Calibri"/>
              </a:rPr>
              <a:t>wird </a:t>
            </a:r>
            <a:r>
              <a:rPr dirty="0" sz="1100" spc="-5">
                <a:latin typeface="Calibri"/>
                <a:cs typeface="Calibri"/>
              </a:rPr>
              <a:t>die </a:t>
            </a:r>
            <a:r>
              <a:rPr dirty="0" sz="1100" spc="-10">
                <a:latin typeface="Calibri"/>
                <a:cs typeface="Calibri"/>
              </a:rPr>
              <a:t>Erde </a:t>
            </a:r>
            <a:r>
              <a:rPr dirty="0" sz="1100">
                <a:latin typeface="Calibri"/>
                <a:cs typeface="Calibri"/>
              </a:rPr>
              <a:t>in eine </a:t>
            </a:r>
            <a:r>
              <a:rPr dirty="0" sz="1100" spc="-5">
                <a:latin typeface="Calibri"/>
                <a:cs typeface="Calibri"/>
              </a:rPr>
              <a:t>Situation der Überfor-  derung </a:t>
            </a:r>
            <a:r>
              <a:rPr dirty="0" sz="1100">
                <a:latin typeface="Calibri"/>
                <a:cs typeface="Calibri"/>
              </a:rPr>
              <a:t>gebracht, </a:t>
            </a:r>
            <a:r>
              <a:rPr dirty="0" sz="1100" spc="-5">
                <a:latin typeface="Calibri"/>
                <a:cs typeface="Calibri"/>
              </a:rPr>
              <a:t>und sie kann </a:t>
            </a:r>
            <a:r>
              <a:rPr dirty="0" sz="1100">
                <a:latin typeface="Calibri"/>
                <a:cs typeface="Calibri"/>
              </a:rPr>
              <a:t>die Menge an </a:t>
            </a:r>
            <a:r>
              <a:rPr dirty="0" sz="1100" spc="-5">
                <a:latin typeface="Calibri"/>
                <a:cs typeface="Calibri"/>
              </a:rPr>
              <a:t>Gasen nicht </a:t>
            </a:r>
            <a:r>
              <a:rPr dirty="0" sz="1100">
                <a:latin typeface="Calibri"/>
                <a:cs typeface="Calibri"/>
              </a:rPr>
              <a:t>abbauen, </a:t>
            </a:r>
            <a:r>
              <a:rPr dirty="0" sz="1100" spc="-5">
                <a:latin typeface="Calibri"/>
                <a:cs typeface="Calibri"/>
              </a:rPr>
              <a:t>so </a:t>
            </a:r>
            <a:r>
              <a:rPr dirty="0" sz="1100">
                <a:latin typeface="Calibri"/>
                <a:cs typeface="Calibri"/>
              </a:rPr>
              <a:t>dass der </a:t>
            </a:r>
            <a:r>
              <a:rPr dirty="0" sz="1100" spc="-5">
                <a:latin typeface="Calibri"/>
                <a:cs typeface="Calibri"/>
              </a:rPr>
              <a:t>Treibhauseffekt </a:t>
            </a:r>
            <a:r>
              <a:rPr dirty="0" sz="1100">
                <a:latin typeface="Calibri"/>
                <a:cs typeface="Calibri"/>
              </a:rPr>
              <a:t>ge-  </a:t>
            </a:r>
            <a:r>
              <a:rPr dirty="0" sz="1100" spc="-5">
                <a:latin typeface="Calibri"/>
                <a:cs typeface="Calibri"/>
              </a:rPr>
              <a:t>stärkt und beschleunigt wird. </a:t>
            </a:r>
            <a:r>
              <a:rPr dirty="0" sz="1100">
                <a:latin typeface="Calibri"/>
                <a:cs typeface="Calibri"/>
              </a:rPr>
              <a:t>Folgen des </a:t>
            </a:r>
            <a:r>
              <a:rPr dirty="0" sz="1100" spc="-5">
                <a:latin typeface="Calibri"/>
                <a:cs typeface="Calibri"/>
              </a:rPr>
              <a:t>anthropogenen (menschengemachten) Klimawandels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ist,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464" y="9507931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5" h="0">
                <a:moveTo>
                  <a:pt x="0" y="0"/>
                </a:moveTo>
                <a:lnTo>
                  <a:pt x="182905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1364" y="9559238"/>
            <a:ext cx="28346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9914" sz="975" spc="-7">
                <a:latin typeface="Calibri"/>
                <a:cs typeface="Calibri"/>
              </a:rPr>
              <a:t>2 </a:t>
            </a:r>
            <a:r>
              <a:rPr dirty="0" sz="1000" spc="-5">
                <a:latin typeface="Calibri"/>
                <a:cs typeface="Calibri"/>
              </a:rPr>
              <a:t>Passend </a:t>
            </a:r>
            <a:r>
              <a:rPr dirty="0" sz="1000">
                <a:latin typeface="Calibri"/>
                <a:cs typeface="Calibri"/>
              </a:rPr>
              <a:t>zu </a:t>
            </a:r>
            <a:r>
              <a:rPr dirty="0" sz="1000" spc="-5">
                <a:latin typeface="Calibri"/>
                <a:cs typeface="Calibri"/>
              </a:rPr>
              <a:t>den Folien der zugehörigen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Präsentation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41604"/>
            <a:ext cx="5790565" cy="850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227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dass </a:t>
            </a:r>
            <a:r>
              <a:rPr dirty="0" sz="1100" spc="-5">
                <a:latin typeface="Calibri"/>
                <a:cs typeface="Calibri"/>
              </a:rPr>
              <a:t>die </a:t>
            </a:r>
            <a:r>
              <a:rPr dirty="0" sz="1100">
                <a:latin typeface="Calibri"/>
                <a:cs typeface="Calibri"/>
              </a:rPr>
              <a:t>Gase eine </a:t>
            </a:r>
            <a:r>
              <a:rPr dirty="0" sz="1100" spc="-5">
                <a:latin typeface="Calibri"/>
                <a:cs typeface="Calibri"/>
              </a:rPr>
              <a:t>Schicht </a:t>
            </a:r>
            <a:r>
              <a:rPr dirty="0" sz="1100">
                <a:latin typeface="Calibri"/>
                <a:cs typeface="Calibri"/>
              </a:rPr>
              <a:t>auf der </a:t>
            </a:r>
            <a:r>
              <a:rPr dirty="0" sz="1100" spc="-5">
                <a:latin typeface="Calibri"/>
                <a:cs typeface="Calibri"/>
              </a:rPr>
              <a:t>Erdoberfläche bilden, </a:t>
            </a:r>
            <a:r>
              <a:rPr dirty="0" sz="1100">
                <a:latin typeface="Calibri"/>
                <a:cs typeface="Calibri"/>
              </a:rPr>
              <a:t>die die </a:t>
            </a:r>
            <a:r>
              <a:rPr dirty="0" sz="1100" spc="-5">
                <a:latin typeface="Calibri"/>
                <a:cs typeface="Calibri"/>
              </a:rPr>
              <a:t>Wärmestrahlungen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Sonne </a:t>
            </a:r>
            <a:r>
              <a:rPr dirty="0" sz="1100">
                <a:latin typeface="Calibri"/>
                <a:cs typeface="Calibri"/>
              </a:rPr>
              <a:t>nach  dem </a:t>
            </a:r>
            <a:r>
              <a:rPr dirty="0" sz="1100" spc="-5">
                <a:latin typeface="Calibri"/>
                <a:cs typeface="Calibri"/>
              </a:rPr>
              <a:t>Reflektieren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der Erde nicht </a:t>
            </a:r>
            <a:r>
              <a:rPr dirty="0" sz="1100">
                <a:latin typeface="Calibri"/>
                <a:cs typeface="Calibri"/>
              </a:rPr>
              <a:t>durchlässt </a:t>
            </a:r>
            <a:r>
              <a:rPr dirty="0" sz="1100" spc="-5">
                <a:latin typeface="Calibri"/>
                <a:cs typeface="Calibri"/>
              </a:rPr>
              <a:t>und somit sich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Erde immer mehr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erhitzt.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Kipppunkte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(Folie</a:t>
            </a:r>
            <a:r>
              <a:rPr dirty="0" sz="1100" spc="-20" b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13)</a:t>
            </a:r>
            <a:endParaRPr sz="1100">
              <a:latin typeface="Calibri Light"/>
              <a:cs typeface="Calibri Light"/>
            </a:endParaRPr>
          </a:p>
          <a:p>
            <a:pPr algn="just" marL="12700" marR="5080">
              <a:lnSpc>
                <a:spcPct val="122100"/>
              </a:lnSpc>
              <a:spcBef>
                <a:spcPts val="595"/>
              </a:spcBef>
            </a:pP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Ökosystem </a:t>
            </a:r>
            <a:r>
              <a:rPr dirty="0" sz="1100">
                <a:latin typeface="Calibri"/>
                <a:cs typeface="Calibri"/>
              </a:rPr>
              <a:t>ist ein </a:t>
            </a:r>
            <a:r>
              <a:rPr dirty="0" sz="1100" spc="-5">
                <a:latin typeface="Calibri"/>
                <a:cs typeface="Calibri"/>
              </a:rPr>
              <a:t>eng verflochtenes System, das empfindlich </a:t>
            </a:r>
            <a:r>
              <a:rPr dirty="0" sz="1100">
                <a:latin typeface="Calibri"/>
                <a:cs typeface="Calibri"/>
              </a:rPr>
              <a:t>auf </a:t>
            </a:r>
            <a:r>
              <a:rPr dirty="0" sz="1100" spc="-5">
                <a:latin typeface="Calibri"/>
                <a:cs typeface="Calibri"/>
              </a:rPr>
              <a:t>klimatische Veränderungen  </a:t>
            </a:r>
            <a:r>
              <a:rPr dirty="0" sz="1100">
                <a:latin typeface="Calibri"/>
                <a:cs typeface="Calibri"/>
              </a:rPr>
              <a:t>reagiert. </a:t>
            </a:r>
            <a:r>
              <a:rPr dirty="0" sz="1100" spc="-5">
                <a:latin typeface="Calibri"/>
                <a:cs typeface="Calibri"/>
              </a:rPr>
              <a:t>Daher </a:t>
            </a:r>
            <a:r>
              <a:rPr dirty="0" sz="1100">
                <a:latin typeface="Calibri"/>
                <a:cs typeface="Calibri"/>
              </a:rPr>
              <a:t>werden </a:t>
            </a:r>
            <a:r>
              <a:rPr dirty="0" sz="1100" spc="-5">
                <a:latin typeface="Calibri"/>
                <a:cs typeface="Calibri"/>
              </a:rPr>
              <a:t>bestimmte Ökosysteme genaustens beobachtet, </a:t>
            </a:r>
            <a:r>
              <a:rPr dirty="0" sz="1100">
                <a:latin typeface="Calibri"/>
                <a:cs typeface="Calibri"/>
              </a:rPr>
              <a:t>die, </a:t>
            </a:r>
            <a:r>
              <a:rPr dirty="0" sz="1100" spc="-5">
                <a:latin typeface="Calibri"/>
                <a:cs typeface="Calibri"/>
              </a:rPr>
              <a:t>wenn sie </a:t>
            </a:r>
            <a:r>
              <a:rPr dirty="0" sz="1100">
                <a:latin typeface="Calibri"/>
                <a:cs typeface="Calibri"/>
              </a:rPr>
              <a:t>ihren Punkt,  wo </a:t>
            </a:r>
            <a:r>
              <a:rPr dirty="0" sz="1100" spc="-5">
                <a:latin typeface="Calibri"/>
                <a:cs typeface="Calibri"/>
              </a:rPr>
              <a:t>sie </a:t>
            </a:r>
            <a:r>
              <a:rPr dirty="0" sz="1100">
                <a:latin typeface="Calibri"/>
                <a:cs typeface="Calibri"/>
              </a:rPr>
              <a:t>kippen, </a:t>
            </a:r>
            <a:r>
              <a:rPr dirty="0" sz="1100" spc="-5">
                <a:latin typeface="Calibri"/>
                <a:cs typeface="Calibri"/>
              </a:rPr>
              <a:t>erreicht haben, nicht </a:t>
            </a:r>
            <a:r>
              <a:rPr dirty="0" sz="1100">
                <a:latin typeface="Calibri"/>
                <a:cs typeface="Calibri"/>
              </a:rPr>
              <a:t>mehr </a:t>
            </a:r>
            <a:r>
              <a:rPr dirty="0" sz="1100" spc="-5">
                <a:latin typeface="Calibri"/>
                <a:cs typeface="Calibri"/>
              </a:rPr>
              <a:t>regenerieren können. Diese Folgen nennt </a:t>
            </a:r>
            <a:r>
              <a:rPr dirty="0" sz="1100">
                <a:latin typeface="Calibri"/>
                <a:cs typeface="Calibri"/>
              </a:rPr>
              <a:t>man auch irre-  versibel, was </a:t>
            </a:r>
            <a:r>
              <a:rPr dirty="0" sz="1100" spc="-5">
                <a:latin typeface="Calibri"/>
                <a:cs typeface="Calibri"/>
              </a:rPr>
              <a:t>so viel wie unumkehrbar bedeutet. Einige zu </a:t>
            </a:r>
            <a:r>
              <a:rPr dirty="0" sz="1100">
                <a:latin typeface="Calibri"/>
                <a:cs typeface="Calibri"/>
              </a:rPr>
              <a:t>nennende </a:t>
            </a:r>
            <a:r>
              <a:rPr dirty="0" sz="1100" spc="-5">
                <a:latin typeface="Calibri"/>
                <a:cs typeface="Calibri"/>
              </a:rPr>
              <a:t>Beispiele sind unter anderem  </a:t>
            </a: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Schmelzen des arktischen Meereises </a:t>
            </a:r>
            <a:r>
              <a:rPr dirty="0" sz="1100">
                <a:latin typeface="Calibri"/>
                <a:cs typeface="Calibri"/>
              </a:rPr>
              <a:t>oder das </a:t>
            </a:r>
            <a:r>
              <a:rPr dirty="0" sz="1100" spc="-5">
                <a:latin typeface="Calibri"/>
                <a:cs typeface="Calibri"/>
              </a:rPr>
              <a:t>Austrocknen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amazonischen </a:t>
            </a:r>
            <a:r>
              <a:rPr dirty="0" sz="1100">
                <a:latin typeface="Calibri"/>
                <a:cs typeface="Calibri"/>
              </a:rPr>
              <a:t>Regenwaldes. Die  Folgen des </a:t>
            </a:r>
            <a:r>
              <a:rPr dirty="0" sz="1100" spc="-5">
                <a:latin typeface="Calibri"/>
                <a:cs typeface="Calibri"/>
              </a:rPr>
              <a:t>Erreichens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Kipppunkte sind Erhöhung </a:t>
            </a:r>
            <a:r>
              <a:rPr dirty="0" sz="1100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Meeresspiegels oder Artensterben. Damit  </a:t>
            </a:r>
            <a:r>
              <a:rPr dirty="0" sz="1100">
                <a:latin typeface="Calibri"/>
                <a:cs typeface="Calibri"/>
              </a:rPr>
              <a:t>gehen </a:t>
            </a:r>
            <a:r>
              <a:rPr dirty="0" sz="1100" spc="-5">
                <a:latin typeface="Calibri"/>
                <a:cs typeface="Calibri"/>
              </a:rPr>
              <a:t>weitere </a:t>
            </a:r>
            <a:r>
              <a:rPr dirty="0" sz="1100">
                <a:latin typeface="Calibri"/>
                <a:cs typeface="Calibri"/>
              </a:rPr>
              <a:t>Folgen </a:t>
            </a:r>
            <a:r>
              <a:rPr dirty="0" sz="1100" spc="-5">
                <a:latin typeface="Calibri"/>
                <a:cs typeface="Calibri"/>
              </a:rPr>
              <a:t>einher, wie </a:t>
            </a: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Verschwinden </a:t>
            </a:r>
            <a:r>
              <a:rPr dirty="0" sz="1100">
                <a:latin typeface="Calibri"/>
                <a:cs typeface="Calibri"/>
              </a:rPr>
              <a:t>von</a:t>
            </a:r>
            <a:r>
              <a:rPr dirty="0" sz="1100" spc="-5">
                <a:latin typeface="Calibri"/>
                <a:cs typeface="Calibri"/>
              </a:rPr>
              <a:t> Küstenregionen.</a:t>
            </a:r>
            <a:endParaRPr sz="1100">
              <a:latin typeface="Calibri"/>
              <a:cs typeface="Calibri"/>
            </a:endParaRPr>
          </a:p>
          <a:p>
            <a:pPr algn="just" marL="12700" marR="6350">
              <a:lnSpc>
                <a:spcPct val="121800"/>
              </a:lnSpc>
              <a:spcBef>
                <a:spcPts val="605"/>
              </a:spcBef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Wissenschaft geht </a:t>
            </a:r>
            <a:r>
              <a:rPr dirty="0" sz="1100">
                <a:latin typeface="Calibri"/>
                <a:cs typeface="Calibri"/>
              </a:rPr>
              <a:t>davon </a:t>
            </a:r>
            <a:r>
              <a:rPr dirty="0" sz="1100" spc="-5">
                <a:latin typeface="Calibri"/>
                <a:cs typeface="Calibri"/>
              </a:rPr>
              <a:t>aus, dass vermutlich </a:t>
            </a:r>
            <a:r>
              <a:rPr dirty="0" sz="1100">
                <a:latin typeface="Calibri"/>
                <a:cs typeface="Calibri"/>
              </a:rPr>
              <a:t>bei 2°C </a:t>
            </a:r>
            <a:r>
              <a:rPr dirty="0" sz="1100" spc="-5">
                <a:latin typeface="Calibri"/>
                <a:cs typeface="Calibri"/>
              </a:rPr>
              <a:t>Erwärmung viele Kipppunkte überschritten  sein werden.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Deutschland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– Wie weit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ist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die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Klimakrise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von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uns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entfernt?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(Folie 17 </a:t>
            </a:r>
            <a:r>
              <a:rPr dirty="0" sz="1100" b="0">
                <a:solidFill>
                  <a:srgbClr val="EC7C30"/>
                </a:solidFill>
                <a:latin typeface="Calibri Light"/>
                <a:cs typeface="Calibri Light"/>
              </a:rPr>
              <a:t>–</a:t>
            </a:r>
            <a:r>
              <a:rPr dirty="0" sz="1100" spc="10" b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dirty="0" sz="1100" spc="-5" b="0">
                <a:solidFill>
                  <a:srgbClr val="EC7C30"/>
                </a:solidFill>
                <a:latin typeface="Calibri Light"/>
                <a:cs typeface="Calibri Light"/>
              </a:rPr>
              <a:t>20)</a:t>
            </a:r>
            <a:endParaRPr sz="1100">
              <a:latin typeface="Calibri Light"/>
              <a:cs typeface="Calibri Light"/>
            </a:endParaRPr>
          </a:p>
          <a:p>
            <a:pPr algn="just" marL="12700" marR="5080">
              <a:lnSpc>
                <a:spcPct val="122000"/>
              </a:lnSpc>
              <a:spcBef>
                <a:spcPts val="600"/>
              </a:spcBef>
            </a:pP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Deutschland </a:t>
            </a:r>
            <a:r>
              <a:rPr dirty="0" sz="1100">
                <a:latin typeface="Calibri"/>
                <a:cs typeface="Calibri"/>
              </a:rPr>
              <a:t>wird </a:t>
            </a:r>
            <a:r>
              <a:rPr dirty="0" sz="1100" spc="-5">
                <a:latin typeface="Calibri"/>
                <a:cs typeface="Calibri"/>
              </a:rPr>
              <a:t>die Klimakrise </a:t>
            </a:r>
            <a:r>
              <a:rPr dirty="0" sz="1100">
                <a:latin typeface="Calibri"/>
                <a:cs typeface="Calibri"/>
              </a:rPr>
              <a:t>weniger </a:t>
            </a:r>
            <a:r>
              <a:rPr dirty="0" sz="1100" spc="-5">
                <a:latin typeface="Calibri"/>
                <a:cs typeface="Calibri"/>
              </a:rPr>
              <a:t>als Gefahr wahrgenommen, weil </a:t>
            </a:r>
            <a:r>
              <a:rPr dirty="0" sz="1100">
                <a:latin typeface="Calibri"/>
                <a:cs typeface="Calibri"/>
              </a:rPr>
              <a:t>diese </a:t>
            </a:r>
            <a:r>
              <a:rPr dirty="0" sz="1100" spc="-5">
                <a:latin typeface="Calibri"/>
                <a:cs typeface="Calibri"/>
              </a:rPr>
              <a:t>weit entfernt  scheint. </a:t>
            </a:r>
            <a:r>
              <a:rPr dirty="0" sz="1100">
                <a:latin typeface="Calibri"/>
                <a:cs typeface="Calibri"/>
              </a:rPr>
              <a:t>Doch </a:t>
            </a:r>
            <a:r>
              <a:rPr dirty="0" sz="1100" spc="-5">
                <a:latin typeface="Calibri"/>
                <a:cs typeface="Calibri"/>
              </a:rPr>
              <a:t>laut Aufzeichnungen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Temperaturen </a:t>
            </a:r>
            <a:r>
              <a:rPr dirty="0" sz="1100">
                <a:latin typeface="Calibri"/>
                <a:cs typeface="Calibri"/>
              </a:rPr>
              <a:t>ist die </a:t>
            </a:r>
            <a:r>
              <a:rPr dirty="0" sz="1100" spc="-5">
                <a:latin typeface="Calibri"/>
                <a:cs typeface="Calibri"/>
              </a:rPr>
              <a:t>Klimakrise </a:t>
            </a:r>
            <a:r>
              <a:rPr dirty="0" sz="1100">
                <a:latin typeface="Calibri"/>
                <a:cs typeface="Calibri"/>
              </a:rPr>
              <a:t>auch </a:t>
            </a:r>
            <a:r>
              <a:rPr dirty="0" sz="1100" spc="-1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Deutschland ange-  </a:t>
            </a:r>
            <a:r>
              <a:rPr dirty="0" sz="1100">
                <a:latin typeface="Calibri"/>
                <a:cs typeface="Calibri"/>
              </a:rPr>
              <a:t>kommen. </a:t>
            </a:r>
            <a:r>
              <a:rPr dirty="0" sz="1100" spc="-5">
                <a:latin typeface="Calibri"/>
                <a:cs typeface="Calibri"/>
              </a:rPr>
              <a:t>In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Wetteraufzeichnung </a:t>
            </a:r>
            <a:r>
              <a:rPr dirty="0" sz="1100">
                <a:latin typeface="Calibri"/>
                <a:cs typeface="Calibri"/>
              </a:rPr>
              <a:t>zwischen </a:t>
            </a:r>
            <a:r>
              <a:rPr dirty="0" sz="1100" spc="-5">
                <a:latin typeface="Calibri"/>
                <a:cs typeface="Calibri"/>
              </a:rPr>
              <a:t>2011 </a:t>
            </a:r>
            <a:r>
              <a:rPr dirty="0" sz="1100" spc="-10">
                <a:latin typeface="Calibri"/>
                <a:cs typeface="Calibri"/>
              </a:rPr>
              <a:t>und </a:t>
            </a:r>
            <a:r>
              <a:rPr dirty="0" sz="1100" spc="-5">
                <a:latin typeface="Calibri"/>
                <a:cs typeface="Calibri"/>
              </a:rPr>
              <a:t>2020 </a:t>
            </a:r>
            <a:r>
              <a:rPr dirty="0" sz="1100">
                <a:latin typeface="Calibri"/>
                <a:cs typeface="Calibri"/>
              </a:rPr>
              <a:t>wird </a:t>
            </a:r>
            <a:r>
              <a:rPr dirty="0" sz="1100" spc="-5">
                <a:latin typeface="Calibri"/>
                <a:cs typeface="Calibri"/>
              </a:rPr>
              <a:t>eine Erhöhung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Durchschnitts-  </a:t>
            </a:r>
            <a:r>
              <a:rPr dirty="0" sz="1100">
                <a:latin typeface="Calibri"/>
                <a:cs typeface="Calibri"/>
              </a:rPr>
              <a:t>temperatur von </a:t>
            </a:r>
            <a:r>
              <a:rPr dirty="0" sz="1100" spc="-5">
                <a:latin typeface="Calibri"/>
                <a:cs typeface="Calibri"/>
              </a:rPr>
              <a:t>rund </a:t>
            </a:r>
            <a:r>
              <a:rPr dirty="0" sz="1100">
                <a:latin typeface="Calibri"/>
                <a:cs typeface="Calibri"/>
              </a:rPr>
              <a:t>2°C verzeichnet, die </a:t>
            </a:r>
            <a:r>
              <a:rPr dirty="0" sz="1100" spc="-5">
                <a:latin typeface="Calibri"/>
                <a:cs typeface="Calibri"/>
              </a:rPr>
              <a:t>sich besonders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Jahr 2018 durch </a:t>
            </a:r>
            <a:r>
              <a:rPr dirty="0" sz="1100">
                <a:latin typeface="Calibri"/>
                <a:cs typeface="Calibri"/>
              </a:rPr>
              <a:t>Rekordhitze bemerkbar  gemacht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hat.</a:t>
            </a:r>
            <a:endParaRPr sz="1100">
              <a:latin typeface="Calibri"/>
              <a:cs typeface="Calibri"/>
            </a:endParaRPr>
          </a:p>
          <a:p>
            <a:pPr algn="just" marL="12700" marR="2051685">
              <a:lnSpc>
                <a:spcPct val="122100"/>
              </a:lnSpc>
              <a:spcBef>
                <a:spcPts val="595"/>
              </a:spcBef>
            </a:pPr>
            <a:r>
              <a:rPr dirty="0" sz="1100" spc="-5">
                <a:latin typeface="Calibri"/>
                <a:cs typeface="Calibri"/>
              </a:rPr>
              <a:t>Allein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Deutschland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die Anzahl </a:t>
            </a:r>
            <a:r>
              <a:rPr dirty="0" sz="1100">
                <a:latin typeface="Calibri"/>
                <a:cs typeface="Calibri"/>
              </a:rPr>
              <a:t>an heißen </a:t>
            </a:r>
            <a:r>
              <a:rPr dirty="0" sz="1100" spc="-5">
                <a:latin typeface="Calibri"/>
                <a:cs typeface="Calibri"/>
              </a:rPr>
              <a:t>Tagen seit 1951  </a:t>
            </a:r>
            <a:r>
              <a:rPr dirty="0" sz="110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196%, sowie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Starkregenereignisse </a:t>
            </a:r>
            <a:r>
              <a:rPr dirty="0" sz="110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5% gestiegen. </a:t>
            </a:r>
            <a:r>
              <a:rPr dirty="0" sz="1100">
                <a:latin typeface="Calibri"/>
                <a:cs typeface="Calibri"/>
              </a:rPr>
              <a:t>Es </a:t>
            </a:r>
            <a:r>
              <a:rPr dirty="0" sz="1100" spc="-5">
                <a:latin typeface="Calibri"/>
                <a:cs typeface="Calibri"/>
              </a:rPr>
              <a:t>ist  nicht auszuschließen, dass durch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Niederschläge mehr  Starkregenereignisse große Schäden </a:t>
            </a:r>
            <a:r>
              <a:rPr dirty="0" sz="1100">
                <a:latin typeface="Calibri"/>
                <a:cs typeface="Calibri"/>
              </a:rPr>
              <a:t>mit </a:t>
            </a:r>
            <a:r>
              <a:rPr dirty="0" sz="1100" spc="-5">
                <a:latin typeface="Calibri"/>
                <a:cs typeface="Calibri"/>
              </a:rPr>
              <a:t>sich bringen werden.  </a:t>
            </a:r>
            <a:r>
              <a:rPr dirty="0" sz="1100">
                <a:latin typeface="Calibri"/>
                <a:cs typeface="Calibri"/>
              </a:rPr>
              <a:t>Hier </a:t>
            </a:r>
            <a:r>
              <a:rPr dirty="0" sz="1100" spc="-5">
                <a:latin typeface="Calibri"/>
                <a:cs typeface="Calibri"/>
              </a:rPr>
              <a:t>sind die Starkregenereignisse und die Zerstörungen </a:t>
            </a:r>
            <a:r>
              <a:rPr dirty="0" sz="1100">
                <a:latin typeface="Calibri"/>
                <a:cs typeface="Calibri"/>
              </a:rPr>
              <a:t>in Rhein-  </a:t>
            </a:r>
            <a:r>
              <a:rPr dirty="0" sz="1100" spc="-5">
                <a:latin typeface="Calibri"/>
                <a:cs typeface="Calibri"/>
              </a:rPr>
              <a:t>land-Pfalz sowie Nordrhein-Westfalen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Juli 2021 </a:t>
            </a:r>
            <a:r>
              <a:rPr dirty="0" sz="1100">
                <a:latin typeface="Calibri"/>
                <a:cs typeface="Calibri"/>
              </a:rPr>
              <a:t>als Beispiel </a:t>
            </a:r>
            <a:r>
              <a:rPr dirty="0" sz="1100" spc="-5">
                <a:latin typeface="Calibri"/>
                <a:cs typeface="Calibri"/>
              </a:rPr>
              <a:t>zu  </a:t>
            </a:r>
            <a:r>
              <a:rPr dirty="0" sz="1100">
                <a:latin typeface="Calibri"/>
                <a:cs typeface="Calibri"/>
              </a:rPr>
              <a:t>benennen, die </a:t>
            </a:r>
            <a:r>
              <a:rPr dirty="0" sz="1100" spc="-5">
                <a:latin typeface="Calibri"/>
                <a:cs typeface="Calibri"/>
              </a:rPr>
              <a:t>nachgewiesen Folgen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Klimakrise sind. Der  Meeresspiegel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Cuxhaven </a:t>
            </a:r>
            <a:r>
              <a:rPr dirty="0" sz="1100">
                <a:latin typeface="Calibri"/>
                <a:cs typeface="Calibri"/>
              </a:rPr>
              <a:t>verzeichnet einen </a:t>
            </a:r>
            <a:r>
              <a:rPr dirty="0" sz="1100" spc="-5">
                <a:latin typeface="Calibri"/>
                <a:cs typeface="Calibri"/>
              </a:rPr>
              <a:t>Anstieg </a:t>
            </a:r>
            <a:r>
              <a:rPr dirty="0" sz="1100">
                <a:latin typeface="Calibri"/>
                <a:cs typeface="Calibri"/>
              </a:rPr>
              <a:t>um 42 </a:t>
            </a:r>
            <a:r>
              <a:rPr dirty="0" sz="1100" spc="-10">
                <a:latin typeface="Calibri"/>
                <a:cs typeface="Calibri"/>
              </a:rPr>
              <a:t>cm,  </a:t>
            </a:r>
            <a:r>
              <a:rPr dirty="0" sz="1100" spc="-5">
                <a:latin typeface="Calibri"/>
                <a:cs typeface="Calibri"/>
              </a:rPr>
              <a:t>und </a:t>
            </a:r>
            <a:r>
              <a:rPr dirty="0" sz="1100">
                <a:latin typeface="Calibri"/>
                <a:cs typeface="Calibri"/>
              </a:rPr>
              <a:t>auch </a:t>
            </a:r>
            <a:r>
              <a:rPr dirty="0" sz="1100" spc="-5">
                <a:latin typeface="Calibri"/>
                <a:cs typeface="Calibri"/>
              </a:rPr>
              <a:t>die Sonnenscheindauer </a:t>
            </a:r>
            <a:r>
              <a:rPr dirty="0" sz="1100">
                <a:latin typeface="Calibri"/>
                <a:cs typeface="Calibri"/>
              </a:rPr>
              <a:t>ist seit </a:t>
            </a:r>
            <a:r>
              <a:rPr dirty="0" sz="1100" spc="-5">
                <a:latin typeface="Calibri"/>
                <a:cs typeface="Calibri"/>
              </a:rPr>
              <a:t>1981 </a:t>
            </a:r>
            <a:r>
              <a:rPr dirty="0" sz="1100">
                <a:latin typeface="Calibri"/>
                <a:cs typeface="Calibri"/>
              </a:rPr>
              <a:t>um </a:t>
            </a:r>
            <a:r>
              <a:rPr dirty="0" sz="1100" spc="-5">
                <a:latin typeface="Calibri"/>
                <a:cs typeface="Calibri"/>
              </a:rPr>
              <a:t>8,7% gestie-  </a:t>
            </a:r>
            <a:r>
              <a:rPr dirty="0" sz="1100">
                <a:latin typeface="Calibri"/>
                <a:cs typeface="Calibri"/>
              </a:rPr>
              <a:t>gen. Mit </a:t>
            </a:r>
            <a:r>
              <a:rPr dirty="0" sz="1100" spc="-5">
                <a:latin typeface="Calibri"/>
                <a:cs typeface="Calibri"/>
              </a:rPr>
              <a:t>dem genannten </a:t>
            </a:r>
            <a:r>
              <a:rPr dirty="0" sz="1100">
                <a:latin typeface="Calibri"/>
                <a:cs typeface="Calibri"/>
              </a:rPr>
              <a:t>Starkregen </a:t>
            </a:r>
            <a:r>
              <a:rPr dirty="0" sz="1100" spc="-5">
                <a:latin typeface="Calibri"/>
                <a:cs typeface="Calibri"/>
              </a:rPr>
              <a:t>sind ebenso lange Trocken-  </a:t>
            </a:r>
            <a:r>
              <a:rPr dirty="0" sz="1100">
                <a:latin typeface="Calibri"/>
                <a:cs typeface="Calibri"/>
              </a:rPr>
              <a:t>zeiten als </a:t>
            </a:r>
            <a:r>
              <a:rPr dirty="0" sz="1100" spc="-5">
                <a:latin typeface="Calibri"/>
                <a:cs typeface="Calibri"/>
              </a:rPr>
              <a:t>Folge zu </a:t>
            </a:r>
            <a:r>
              <a:rPr dirty="0" sz="1100">
                <a:latin typeface="Calibri"/>
                <a:cs typeface="Calibri"/>
              </a:rPr>
              <a:t>sehen, die </a:t>
            </a:r>
            <a:r>
              <a:rPr dirty="0" sz="1100" spc="-5">
                <a:latin typeface="Calibri"/>
                <a:cs typeface="Calibri"/>
              </a:rPr>
              <a:t>sich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der Landwirtschaft durch  Verlust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Ernte bemerkbar machen. Dabei </a:t>
            </a:r>
            <a:r>
              <a:rPr dirty="0" sz="1100">
                <a:latin typeface="Calibri"/>
                <a:cs typeface="Calibri"/>
              </a:rPr>
              <a:t>ist </a:t>
            </a:r>
            <a:r>
              <a:rPr dirty="0" sz="1100" spc="-5">
                <a:latin typeface="Calibri"/>
                <a:cs typeface="Calibri"/>
              </a:rPr>
              <a:t>deutlich zu </a:t>
            </a:r>
            <a:r>
              <a:rPr dirty="0" sz="1100">
                <a:latin typeface="Calibri"/>
                <a:cs typeface="Calibri"/>
              </a:rPr>
              <a:t>er-  </a:t>
            </a:r>
            <a:r>
              <a:rPr dirty="0" sz="1100" spc="-5">
                <a:latin typeface="Calibri"/>
                <a:cs typeface="Calibri"/>
              </a:rPr>
              <a:t>kennen, </a:t>
            </a:r>
            <a:r>
              <a:rPr dirty="0" sz="1100">
                <a:latin typeface="Calibri"/>
                <a:cs typeface="Calibri"/>
              </a:rPr>
              <a:t>dass </a:t>
            </a:r>
            <a:r>
              <a:rPr dirty="0" sz="1100" spc="-5">
                <a:latin typeface="Calibri"/>
                <a:cs typeface="Calibri"/>
              </a:rPr>
              <a:t>Hitze mehr </a:t>
            </a:r>
            <a:r>
              <a:rPr dirty="0" sz="1100" spc="-10">
                <a:latin typeface="Calibri"/>
                <a:cs typeface="Calibri"/>
              </a:rPr>
              <a:t>zu </a:t>
            </a:r>
            <a:r>
              <a:rPr dirty="0" sz="1100" spc="-5">
                <a:latin typeface="Calibri"/>
                <a:cs typeface="Calibri"/>
              </a:rPr>
              <a:t>spüren </a:t>
            </a:r>
            <a:r>
              <a:rPr dirty="0" sz="1100">
                <a:latin typeface="Calibri"/>
                <a:cs typeface="Calibri"/>
              </a:rPr>
              <a:t>ist als </a:t>
            </a:r>
            <a:r>
              <a:rPr dirty="0" sz="1100" spc="-5">
                <a:latin typeface="Calibri"/>
                <a:cs typeface="Calibri"/>
              </a:rPr>
              <a:t>Frosttage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Winter.  </a:t>
            </a:r>
            <a:r>
              <a:rPr dirty="0" sz="1100">
                <a:latin typeface="Calibri"/>
                <a:cs typeface="Calibri"/>
              </a:rPr>
              <a:t>Weitere </a:t>
            </a:r>
            <a:r>
              <a:rPr dirty="0" sz="1100" spc="-5">
                <a:latin typeface="Calibri"/>
                <a:cs typeface="Calibri"/>
              </a:rPr>
              <a:t>dieser klimatischen Veränderungen betreffen </a:t>
            </a:r>
            <a:r>
              <a:rPr dirty="0" sz="1100">
                <a:latin typeface="Calibri"/>
                <a:cs typeface="Calibri"/>
              </a:rPr>
              <a:t>Deutsch-  </a:t>
            </a:r>
            <a:r>
              <a:rPr dirty="0" sz="1100" spc="-5">
                <a:latin typeface="Calibri"/>
                <a:cs typeface="Calibri"/>
              </a:rPr>
              <a:t>land, und </a:t>
            </a:r>
            <a:r>
              <a:rPr dirty="0" sz="1100">
                <a:latin typeface="Calibri"/>
                <a:cs typeface="Calibri"/>
              </a:rPr>
              <a:t>diese werden </a:t>
            </a:r>
            <a:r>
              <a:rPr dirty="0" sz="1100" spc="-5">
                <a:latin typeface="Calibri"/>
                <a:cs typeface="Calibri"/>
              </a:rPr>
              <a:t>auch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Laufe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nächsten Jahre zu-  </a:t>
            </a:r>
            <a:r>
              <a:rPr dirty="0" sz="1100">
                <a:latin typeface="Calibri"/>
                <a:cs typeface="Calibri"/>
              </a:rPr>
              <a:t>nehmen, </a:t>
            </a:r>
            <a:r>
              <a:rPr dirty="0" sz="1100" spc="-5">
                <a:latin typeface="Calibri"/>
                <a:cs typeface="Calibri"/>
              </a:rPr>
              <a:t>sofern keine </a:t>
            </a:r>
            <a:r>
              <a:rPr dirty="0" sz="1100">
                <a:latin typeface="Calibri"/>
                <a:cs typeface="Calibri"/>
              </a:rPr>
              <a:t>Maßnahmen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erfolgen.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algn="just" lvl="1" marL="276225" indent="-26416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76860" algn="l"/>
              </a:tabLst>
            </a:pP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Materialien</a:t>
            </a:r>
            <a:endParaRPr sz="1400">
              <a:latin typeface="Calibri Light"/>
              <a:cs typeface="Calibri Light"/>
            </a:endParaRPr>
          </a:p>
          <a:p>
            <a:pPr lvl="2" marL="469265" indent="-228600">
              <a:lnSpc>
                <a:spcPct val="100000"/>
              </a:lnSpc>
              <a:spcBef>
                <a:spcPts val="10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Präsentation </a:t>
            </a:r>
            <a:r>
              <a:rPr dirty="0" sz="1100" spc="-5">
                <a:latin typeface="Calibri"/>
                <a:cs typeface="Calibri"/>
              </a:rPr>
              <a:t>„Grundlagen Klimawandel und die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Klimakrise“</a:t>
            </a:r>
            <a:endParaRPr sz="1100">
              <a:latin typeface="Calibri"/>
              <a:cs typeface="Calibri"/>
            </a:endParaRPr>
          </a:p>
          <a:p>
            <a:pPr marL="461645">
              <a:lnSpc>
                <a:spcPct val="100000"/>
              </a:lnSpc>
              <a:spcBef>
                <a:spcPts val="290"/>
              </a:spcBef>
            </a:pPr>
            <a:r>
              <a:rPr dirty="0" sz="1100" spc="-5">
                <a:latin typeface="Calibri"/>
                <a:cs typeface="Calibri"/>
              </a:rPr>
              <a:t>sowie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Literaturhinweise…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30115" y="5048884"/>
            <a:ext cx="2064385" cy="336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464" y="4734178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 h="0">
                <a:moveTo>
                  <a:pt x="0" y="0"/>
                </a:moveTo>
                <a:lnTo>
                  <a:pt x="1797050" y="0"/>
                </a:lnTo>
              </a:path>
            </a:pathLst>
          </a:custGeom>
          <a:ln w="9144">
            <a:solidFill>
              <a:srgbClr val="2E53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6110" y="5032882"/>
            <a:ext cx="3995420" cy="0"/>
          </a:xfrm>
          <a:custGeom>
            <a:avLst/>
            <a:gdLst/>
            <a:ahLst/>
            <a:cxnLst/>
            <a:rect l="l" t="t" r="r" b="b"/>
            <a:pathLst>
              <a:path w="3995420" h="0">
                <a:moveTo>
                  <a:pt x="0" y="0"/>
                </a:moveTo>
                <a:lnTo>
                  <a:pt x="3995039" y="0"/>
                </a:lnTo>
              </a:path>
            </a:pathLst>
          </a:custGeom>
          <a:ln w="9144">
            <a:solidFill>
              <a:srgbClr val="0462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6764" y="879094"/>
            <a:ext cx="5789295" cy="459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277495" indent="-26543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278130" algn="l"/>
              </a:tabLst>
            </a:pP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Übung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100" b="0">
                <a:solidFill>
                  <a:srgbClr val="528135"/>
                </a:solidFill>
                <a:latin typeface="Calibri Light"/>
                <a:cs typeface="Calibri Light"/>
              </a:rPr>
              <a:t>„Was verbindet Ihr mit </a:t>
            </a:r>
            <a:r>
              <a:rPr dirty="0" sz="1100" spc="-10" b="0">
                <a:solidFill>
                  <a:srgbClr val="528135"/>
                </a:solidFill>
                <a:latin typeface="Calibri Light"/>
                <a:cs typeface="Calibri Light"/>
              </a:rPr>
              <a:t>dem </a:t>
            </a:r>
            <a:r>
              <a:rPr dirty="0" sz="1100" spc="-5" b="0">
                <a:solidFill>
                  <a:srgbClr val="528135"/>
                </a:solidFill>
                <a:latin typeface="Calibri Light"/>
                <a:cs typeface="Calibri Light"/>
              </a:rPr>
              <a:t>Begriff</a:t>
            </a:r>
            <a:r>
              <a:rPr dirty="0" sz="1100" spc="-15" b="0">
                <a:solidFill>
                  <a:srgbClr val="528135"/>
                </a:solidFill>
                <a:latin typeface="Calibri Light"/>
                <a:cs typeface="Calibri Light"/>
              </a:rPr>
              <a:t> </a:t>
            </a:r>
            <a:r>
              <a:rPr dirty="0" sz="1100" spc="-5" b="0">
                <a:solidFill>
                  <a:srgbClr val="528135"/>
                </a:solidFill>
                <a:latin typeface="Calibri Light"/>
                <a:cs typeface="Calibri Light"/>
              </a:rPr>
              <a:t>Klimawandel?“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100" b="1">
                <a:latin typeface="Calibri"/>
                <a:cs typeface="Calibri"/>
              </a:rPr>
              <a:t>Ziel </a:t>
            </a:r>
            <a:r>
              <a:rPr dirty="0" sz="1100" spc="-5" b="1">
                <a:latin typeface="Calibri"/>
                <a:cs typeface="Calibri"/>
              </a:rPr>
              <a:t>der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Übung: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944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Warmup, </a:t>
            </a:r>
            <a:r>
              <a:rPr dirty="0" sz="1100" spc="-5">
                <a:latin typeface="Calibri"/>
                <a:cs typeface="Calibri"/>
              </a:rPr>
              <a:t>um </a:t>
            </a:r>
            <a:r>
              <a:rPr dirty="0" sz="1100">
                <a:latin typeface="Calibri"/>
                <a:cs typeface="Calibri"/>
              </a:rPr>
              <a:t>in das </a:t>
            </a:r>
            <a:r>
              <a:rPr dirty="0" sz="1100" spc="-5">
                <a:latin typeface="Calibri"/>
                <a:cs typeface="Calibri"/>
              </a:rPr>
              <a:t>Thema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einzusteigen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Sammeln weiterer themenbezogenen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Begriffe/Fragen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Einen </a:t>
            </a:r>
            <a:r>
              <a:rPr dirty="0" sz="1100">
                <a:latin typeface="Calibri"/>
                <a:cs typeface="Calibri"/>
              </a:rPr>
              <a:t>Überblick </a:t>
            </a:r>
            <a:r>
              <a:rPr dirty="0" sz="1100" spc="-5">
                <a:latin typeface="Calibri"/>
                <a:cs typeface="Calibri"/>
              </a:rPr>
              <a:t>über </a:t>
            </a:r>
            <a:r>
              <a:rPr dirty="0" sz="1100">
                <a:latin typeface="Calibri"/>
                <a:cs typeface="Calibri"/>
              </a:rPr>
              <a:t>das Wissen </a:t>
            </a:r>
            <a:r>
              <a:rPr dirty="0" sz="1100" spc="-5">
                <a:latin typeface="Calibri"/>
                <a:cs typeface="Calibri"/>
              </a:rPr>
              <a:t>der TeilnehmerInnen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verschaffen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Breite des Themas bewusst machen</a:t>
            </a:r>
            <a:endParaRPr sz="1100">
              <a:latin typeface="Calibri"/>
              <a:cs typeface="Calibri"/>
            </a:endParaRPr>
          </a:p>
          <a:p>
            <a:pPr marL="12700" marR="5715">
              <a:lnSpc>
                <a:spcPct val="122700"/>
              </a:lnSpc>
              <a:spcBef>
                <a:spcPts val="590"/>
              </a:spcBef>
            </a:pPr>
            <a:r>
              <a:rPr dirty="0" sz="1100" spc="-5" b="1">
                <a:latin typeface="Calibri"/>
                <a:cs typeface="Calibri"/>
              </a:rPr>
              <a:t>Material: </a:t>
            </a:r>
            <a:r>
              <a:rPr dirty="0" sz="1100" spc="-5">
                <a:latin typeface="Calibri"/>
                <a:cs typeface="Calibri"/>
              </a:rPr>
              <a:t>ggf. Eine Tafel/Whiteboard/ Flipchart oder Pinnwand, Edding, Moderationskarten und ggf.  Pinnnadeln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100" spc="-5" b="1">
                <a:latin typeface="Calibri"/>
                <a:cs typeface="Calibri"/>
              </a:rPr>
              <a:t>Durchführung: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TeilnehmerInnen </a:t>
            </a:r>
            <a:r>
              <a:rPr dirty="0" sz="1100">
                <a:latin typeface="Calibri"/>
                <a:cs typeface="Calibri"/>
              </a:rPr>
              <a:t>ein paar Minuten </a:t>
            </a:r>
            <a:r>
              <a:rPr dirty="0" sz="1100" spc="-5">
                <a:latin typeface="Calibri"/>
                <a:cs typeface="Calibri"/>
              </a:rPr>
              <a:t>zum </a:t>
            </a:r>
            <a:r>
              <a:rPr dirty="0" sz="1100">
                <a:latin typeface="Calibri"/>
                <a:cs typeface="Calibri"/>
              </a:rPr>
              <a:t>Nachdenken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geben</a:t>
            </a:r>
            <a:endParaRPr sz="1100">
              <a:latin typeface="Calibri"/>
              <a:cs typeface="Calibri"/>
            </a:endParaRPr>
          </a:p>
          <a:p>
            <a:pPr marL="469265" marR="5080" indent="-228600">
              <a:lnSpc>
                <a:spcPct val="121800"/>
              </a:lnSpc>
              <a:spcBef>
                <a:spcPts val="10"/>
              </a:spcBef>
              <a:buAutoNum type="arabicPeriod"/>
              <a:tabLst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Begriffe sammeln, </a:t>
            </a:r>
            <a:r>
              <a:rPr dirty="0" sz="1100">
                <a:latin typeface="Calibri"/>
                <a:cs typeface="Calibri"/>
              </a:rPr>
              <a:t>auf Karten </a:t>
            </a:r>
            <a:r>
              <a:rPr dirty="0" sz="1100" spc="-5">
                <a:latin typeface="Calibri"/>
                <a:cs typeface="Calibri"/>
              </a:rPr>
              <a:t>notieren und anpinnen </a:t>
            </a:r>
            <a:r>
              <a:rPr dirty="0" sz="1100">
                <a:latin typeface="Calibri"/>
                <a:cs typeface="Calibri"/>
              </a:rPr>
              <a:t>ODER </a:t>
            </a:r>
            <a:r>
              <a:rPr dirty="0" sz="1100" spc="-5">
                <a:latin typeface="Calibri"/>
                <a:cs typeface="Calibri"/>
              </a:rPr>
              <a:t>direkt </a:t>
            </a:r>
            <a:r>
              <a:rPr dirty="0" sz="1100">
                <a:latin typeface="Calibri"/>
                <a:cs typeface="Calibri"/>
              </a:rPr>
              <a:t>auf eine </a:t>
            </a:r>
            <a:r>
              <a:rPr dirty="0" sz="1100" spc="-5">
                <a:latin typeface="Calibri"/>
                <a:cs typeface="Calibri"/>
              </a:rPr>
              <a:t>Tafel/ </a:t>
            </a:r>
            <a:r>
              <a:rPr dirty="0" sz="1100">
                <a:latin typeface="Calibri"/>
                <a:cs typeface="Calibri"/>
              </a:rPr>
              <a:t>ein Whi-  teboard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schreiben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Anschließend darüber brainstormen und </a:t>
            </a:r>
            <a:r>
              <a:rPr dirty="0" sz="1100">
                <a:latin typeface="Calibri"/>
                <a:cs typeface="Calibri"/>
              </a:rPr>
              <a:t>ein </a:t>
            </a:r>
            <a:r>
              <a:rPr dirty="0" sz="1100" spc="-5">
                <a:latin typeface="Calibri"/>
                <a:cs typeface="Calibri"/>
              </a:rPr>
              <a:t>Meinungsbild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einholen.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lvl="1" marL="276225" indent="-264160">
              <a:lnSpc>
                <a:spcPct val="100000"/>
              </a:lnSpc>
              <a:spcBef>
                <a:spcPts val="745"/>
              </a:spcBef>
              <a:buAutoNum type="arabicPeriod" startAt="6"/>
              <a:tabLst>
                <a:tab pos="276860" algn="l"/>
              </a:tabLst>
            </a:pPr>
            <a:r>
              <a:rPr dirty="0" sz="1400" b="0">
                <a:solidFill>
                  <a:srgbClr val="2E5395"/>
                </a:solidFill>
                <a:latin typeface="Calibri Light"/>
                <a:cs typeface="Calibri Light"/>
              </a:rPr>
              <a:t>Informations-Quellen</a:t>
            </a:r>
            <a:endParaRPr sz="1400">
              <a:latin typeface="Calibri Light"/>
              <a:cs typeface="Calibri Light"/>
            </a:endParaRPr>
          </a:p>
          <a:p>
            <a:pPr lvl="2" marL="469265" marR="5715" indent="-228600">
              <a:lnSpc>
                <a:spcPct val="121800"/>
              </a:lnSpc>
              <a:spcBef>
                <a:spcPts val="7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Calibri"/>
                <a:cs typeface="Calibri"/>
              </a:rPr>
              <a:t>Klimafakten.de – Link: 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WAS </a:t>
            </a:r>
            <a:r>
              <a:rPr dirty="0" sz="110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WIR 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HEUTE </a:t>
            </a:r>
            <a:r>
              <a:rPr dirty="0" sz="110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ÜBERS 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KLIMA WISSEN -- Basisfakten zum Klimawan-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del,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die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der Wissenschaft unumstritten sind 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|</a:t>
            </a:r>
            <a:r>
              <a:rPr dirty="0" u="sng" sz="1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klimafakten.de</a:t>
            </a:r>
            <a:endParaRPr sz="1100">
              <a:latin typeface="Calibri"/>
              <a:cs typeface="Calibri"/>
            </a:endParaRPr>
          </a:p>
          <a:p>
            <a:pPr lvl="2" marL="469265" indent="-2286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Bildungsserver </a:t>
            </a:r>
            <a:r>
              <a:rPr dirty="0" sz="1100">
                <a:latin typeface="Calibri"/>
                <a:cs typeface="Calibri"/>
              </a:rPr>
              <a:t>Wiki – </a:t>
            </a:r>
            <a:r>
              <a:rPr dirty="0" sz="1100" spc="-5">
                <a:latin typeface="Calibri"/>
                <a:cs typeface="Calibri"/>
              </a:rPr>
              <a:t>Link:</a:t>
            </a:r>
            <a:r>
              <a:rPr dirty="0" sz="1100" spc="-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Klimawandel</a:t>
            </a:r>
            <a:r>
              <a:rPr dirty="0" u="sng" sz="1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(bildungsserver.de)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4521"/>
            <a:ext cx="23787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2 </a:t>
            </a: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Klimaschutz im</a:t>
            </a:r>
            <a:r>
              <a:rPr dirty="0" u="sng" sz="2000" spc="-20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2000" spc="-5" b="0">
                <a:solidFill>
                  <a:srgbClr val="52A186"/>
                </a:solidFill>
                <a:uFill>
                  <a:solidFill>
                    <a:srgbClr val="52A186"/>
                  </a:solidFill>
                </a:uFill>
                <a:latin typeface="Calibri Light"/>
                <a:cs typeface="Calibri Light"/>
              </a:rPr>
              <a:t>Alltag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1404873"/>
            <a:ext cx="5684520" cy="326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2.1 Thema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und</a:t>
            </a:r>
            <a:r>
              <a:rPr dirty="0" u="sng" sz="1400" spc="-2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Kernbegriffe</a:t>
            </a:r>
            <a:endParaRPr sz="1400">
              <a:latin typeface="Calibri Light"/>
              <a:cs typeface="Calibri Light"/>
            </a:endParaRPr>
          </a:p>
          <a:p>
            <a:pPr algn="just" marL="12700" marR="2471420">
              <a:lnSpc>
                <a:spcPct val="122100"/>
              </a:lnSpc>
              <a:spcBef>
                <a:spcPts val="670"/>
              </a:spcBef>
            </a:pPr>
            <a:r>
              <a:rPr dirty="0" sz="1100">
                <a:latin typeface="Calibri"/>
                <a:cs typeface="Calibri"/>
              </a:rPr>
              <a:t>Durch die </a:t>
            </a:r>
            <a:r>
              <a:rPr dirty="0" sz="1100" spc="-5">
                <a:latin typeface="Calibri"/>
                <a:cs typeface="Calibri"/>
              </a:rPr>
              <a:t>Fläche, </a:t>
            </a:r>
            <a:r>
              <a:rPr dirty="0" sz="1100">
                <a:latin typeface="Calibri"/>
                <a:cs typeface="Calibri"/>
              </a:rPr>
              <a:t>die wir </a:t>
            </a:r>
            <a:r>
              <a:rPr dirty="0" sz="1100" spc="-5">
                <a:latin typeface="Calibri"/>
                <a:cs typeface="Calibri"/>
              </a:rPr>
              <a:t>bewohnen, </a:t>
            </a:r>
            <a:r>
              <a:rPr dirty="0" sz="1100">
                <a:latin typeface="Calibri"/>
                <a:cs typeface="Calibri"/>
              </a:rPr>
              <a:t>das </a:t>
            </a:r>
            <a:r>
              <a:rPr dirty="0" sz="1100" spc="-5">
                <a:latin typeface="Calibri"/>
                <a:cs typeface="Calibri"/>
              </a:rPr>
              <a:t>Essen, </a:t>
            </a:r>
            <a:r>
              <a:rPr dirty="0" sz="1100">
                <a:latin typeface="Calibri"/>
                <a:cs typeface="Calibri"/>
              </a:rPr>
              <a:t>das wir  </a:t>
            </a:r>
            <a:r>
              <a:rPr dirty="0" sz="1100" spc="-5">
                <a:latin typeface="Calibri"/>
                <a:cs typeface="Calibri"/>
              </a:rPr>
              <a:t>zu uns </a:t>
            </a:r>
            <a:r>
              <a:rPr dirty="0" sz="1100">
                <a:latin typeface="Calibri"/>
                <a:cs typeface="Calibri"/>
              </a:rPr>
              <a:t>nehmen </a:t>
            </a:r>
            <a:r>
              <a:rPr dirty="0" sz="1100" spc="-5">
                <a:latin typeface="Calibri"/>
                <a:cs typeface="Calibri"/>
              </a:rPr>
              <a:t>und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Produkte, </a:t>
            </a:r>
            <a:r>
              <a:rPr dirty="0" sz="1100">
                <a:latin typeface="Calibri"/>
                <a:cs typeface="Calibri"/>
              </a:rPr>
              <a:t>die wir kaufen, </a:t>
            </a:r>
            <a:r>
              <a:rPr dirty="0" sz="1100" spc="-5">
                <a:latin typeface="Calibri"/>
                <a:cs typeface="Calibri"/>
              </a:rPr>
              <a:t>nut-  </a:t>
            </a:r>
            <a:r>
              <a:rPr dirty="0" sz="1100">
                <a:latin typeface="Calibri"/>
                <a:cs typeface="Calibri"/>
              </a:rPr>
              <a:t>zen </a:t>
            </a:r>
            <a:r>
              <a:rPr dirty="0" sz="1100" spc="-5">
                <a:latin typeface="Calibri"/>
                <a:cs typeface="Calibri"/>
              </a:rPr>
              <a:t>und </a:t>
            </a:r>
            <a:r>
              <a:rPr dirty="0" sz="1100">
                <a:latin typeface="Calibri"/>
                <a:cs typeface="Calibri"/>
              </a:rPr>
              <a:t>verändern wir </a:t>
            </a:r>
            <a:r>
              <a:rPr dirty="0" sz="1100" spc="-5">
                <a:latin typeface="Calibri"/>
                <a:cs typeface="Calibri"/>
              </a:rPr>
              <a:t>unsere Umwelt ständig. Je </a:t>
            </a:r>
            <a:r>
              <a:rPr dirty="0" sz="1100">
                <a:latin typeface="Calibri"/>
                <a:cs typeface="Calibri"/>
              </a:rPr>
              <a:t>nach  Lebensweise verbrauchen wir </a:t>
            </a:r>
            <a:r>
              <a:rPr dirty="0" sz="1100" spc="-5">
                <a:latin typeface="Calibri"/>
                <a:cs typeface="Calibri"/>
              </a:rPr>
              <a:t>dabei </a:t>
            </a:r>
            <a:r>
              <a:rPr dirty="0" sz="1100">
                <a:latin typeface="Calibri"/>
                <a:cs typeface="Calibri"/>
              </a:rPr>
              <a:t>mehr oder </a:t>
            </a:r>
            <a:r>
              <a:rPr dirty="0" sz="1100" spc="-5">
                <a:latin typeface="Calibri"/>
                <a:cs typeface="Calibri"/>
              </a:rPr>
              <a:t>weniger  </a:t>
            </a:r>
            <a:r>
              <a:rPr dirty="0" sz="1100">
                <a:latin typeface="Calibri"/>
                <a:cs typeface="Calibri"/>
              </a:rPr>
              <a:t>natürliche </a:t>
            </a:r>
            <a:r>
              <a:rPr dirty="0" sz="1100" spc="-5">
                <a:latin typeface="Calibri"/>
                <a:cs typeface="Calibri"/>
              </a:rPr>
              <a:t>Ressourcen wie z.B. </a:t>
            </a:r>
            <a:r>
              <a:rPr dirty="0" sz="1100">
                <a:latin typeface="Calibri"/>
                <a:cs typeface="Calibri"/>
              </a:rPr>
              <a:t>Holz, </a:t>
            </a:r>
            <a:r>
              <a:rPr dirty="0" sz="1100" spc="-5">
                <a:latin typeface="Calibri"/>
                <a:cs typeface="Calibri"/>
              </a:rPr>
              <a:t>Wasser oder  fruchtbare Bodenfläche oder </a:t>
            </a:r>
            <a:r>
              <a:rPr dirty="0" sz="1100">
                <a:latin typeface="Calibri"/>
                <a:cs typeface="Calibri"/>
              </a:rPr>
              <a:t>wir produzieren </a:t>
            </a:r>
            <a:r>
              <a:rPr dirty="0" sz="1100" spc="-5">
                <a:latin typeface="Calibri"/>
                <a:cs typeface="Calibri"/>
              </a:rPr>
              <a:t>Abfälle.  Ein nicht-nachhaltiger </a:t>
            </a:r>
            <a:r>
              <a:rPr dirty="0" sz="1100">
                <a:latin typeface="Calibri"/>
                <a:cs typeface="Calibri"/>
              </a:rPr>
              <a:t>Lebensstil kann hierbei </a:t>
            </a:r>
            <a:r>
              <a:rPr dirty="0" sz="1100" spc="-5">
                <a:latin typeface="Calibri"/>
                <a:cs typeface="Calibri"/>
              </a:rPr>
              <a:t>dazu füh-  </a:t>
            </a:r>
            <a:r>
              <a:rPr dirty="0" sz="1100">
                <a:latin typeface="Calibri"/>
                <a:cs typeface="Calibri"/>
              </a:rPr>
              <a:t>ren, dass die </a:t>
            </a:r>
            <a:r>
              <a:rPr dirty="0" sz="1100" spc="-5">
                <a:latin typeface="Calibri"/>
                <a:cs typeface="Calibri"/>
              </a:rPr>
              <a:t>Umwelt </a:t>
            </a:r>
            <a:r>
              <a:rPr dirty="0" sz="1100">
                <a:latin typeface="Calibri"/>
                <a:cs typeface="Calibri"/>
              </a:rPr>
              <a:t>an </a:t>
            </a:r>
            <a:r>
              <a:rPr dirty="0" sz="1100" spc="-5">
                <a:latin typeface="Calibri"/>
                <a:cs typeface="Calibri"/>
              </a:rPr>
              <a:t>ihre </a:t>
            </a:r>
            <a:r>
              <a:rPr dirty="0" sz="1100">
                <a:latin typeface="Calibri"/>
                <a:cs typeface="Calibri"/>
              </a:rPr>
              <a:t>Grenzen </a:t>
            </a:r>
            <a:r>
              <a:rPr dirty="0" sz="1100" spc="-5">
                <a:latin typeface="Calibri"/>
                <a:cs typeface="Calibri"/>
              </a:rPr>
              <a:t>stößt und Öko-  systeme zerstört </a:t>
            </a:r>
            <a:r>
              <a:rPr dirty="0" sz="1100">
                <a:latin typeface="Calibri"/>
                <a:cs typeface="Calibri"/>
              </a:rPr>
              <a:t>werden. Die </a:t>
            </a:r>
            <a:r>
              <a:rPr dirty="0" sz="1100" spc="-5">
                <a:latin typeface="Calibri"/>
                <a:cs typeface="Calibri"/>
              </a:rPr>
              <a:t>Arbeitseinheit „Klima-  schutz </a:t>
            </a:r>
            <a:r>
              <a:rPr dirty="0" sz="1100">
                <a:latin typeface="Calibri"/>
                <a:cs typeface="Calibri"/>
              </a:rPr>
              <a:t>im </a:t>
            </a:r>
            <a:r>
              <a:rPr dirty="0" sz="1100" spc="-5">
                <a:latin typeface="Calibri"/>
                <a:cs typeface="Calibri"/>
              </a:rPr>
              <a:t>Alltag“ beschäftigt sich </a:t>
            </a:r>
            <a:r>
              <a:rPr dirty="0" sz="1100">
                <a:latin typeface="Calibri"/>
                <a:cs typeface="Calibri"/>
              </a:rPr>
              <a:t>damit, wo </a:t>
            </a:r>
            <a:r>
              <a:rPr dirty="0" sz="1100" spc="-5">
                <a:latin typeface="Calibri"/>
                <a:cs typeface="Calibri"/>
              </a:rPr>
              <a:t>und wann  </a:t>
            </a:r>
            <a:r>
              <a:rPr dirty="0" sz="1100">
                <a:latin typeface="Calibri"/>
                <a:cs typeface="Calibri"/>
              </a:rPr>
              <a:t>überall in </a:t>
            </a:r>
            <a:r>
              <a:rPr dirty="0" sz="1100" spc="-5">
                <a:latin typeface="Calibri"/>
                <a:cs typeface="Calibri"/>
              </a:rPr>
              <a:t>unserem Alltag </a:t>
            </a:r>
            <a:r>
              <a:rPr dirty="0" sz="1100">
                <a:latin typeface="Calibri"/>
                <a:cs typeface="Calibri"/>
              </a:rPr>
              <a:t>Klima- </a:t>
            </a:r>
            <a:r>
              <a:rPr dirty="0" sz="1100" spc="-5">
                <a:latin typeface="Calibri"/>
                <a:cs typeface="Calibri"/>
              </a:rPr>
              <a:t>und Umweltschutz eine  </a:t>
            </a:r>
            <a:r>
              <a:rPr dirty="0" sz="1100">
                <a:latin typeface="Calibri"/>
                <a:cs typeface="Calibri"/>
              </a:rPr>
              <a:t>Rolle </a:t>
            </a:r>
            <a:r>
              <a:rPr dirty="0" sz="1100" spc="-5">
                <a:latin typeface="Calibri"/>
                <a:cs typeface="Calibri"/>
              </a:rPr>
              <a:t>spielen und </a:t>
            </a:r>
            <a:r>
              <a:rPr dirty="0" sz="1100">
                <a:latin typeface="Calibri"/>
                <a:cs typeface="Calibri"/>
              </a:rPr>
              <a:t>damit, </a:t>
            </a:r>
            <a:r>
              <a:rPr dirty="0" sz="1100" spc="-5">
                <a:latin typeface="Calibri"/>
                <a:cs typeface="Calibri"/>
              </a:rPr>
              <a:t>was jede und jeder Einzelne </a:t>
            </a:r>
            <a:r>
              <a:rPr dirty="0" sz="1100">
                <a:latin typeface="Calibri"/>
                <a:cs typeface="Calibri"/>
              </a:rPr>
              <a:t>im  </a:t>
            </a:r>
            <a:r>
              <a:rPr dirty="0" sz="1100" spc="-5">
                <a:latin typeface="Calibri"/>
                <a:cs typeface="Calibri"/>
              </a:rPr>
              <a:t>Alltag </a:t>
            </a:r>
            <a:r>
              <a:rPr dirty="0" sz="1100">
                <a:latin typeface="Calibri"/>
                <a:cs typeface="Calibri"/>
              </a:rPr>
              <a:t>tun </a:t>
            </a:r>
            <a:r>
              <a:rPr dirty="0" sz="1100" spc="-5">
                <a:latin typeface="Calibri"/>
                <a:cs typeface="Calibri"/>
              </a:rPr>
              <a:t>kann, um einen </a:t>
            </a:r>
            <a:r>
              <a:rPr dirty="0" sz="1100">
                <a:latin typeface="Calibri"/>
                <a:cs typeface="Calibri"/>
              </a:rPr>
              <a:t>Beitrag zu</a:t>
            </a:r>
            <a:r>
              <a:rPr dirty="0" sz="1100" spc="-5">
                <a:latin typeface="Calibri"/>
                <a:cs typeface="Calibri"/>
              </a:rPr>
              <a:t> leisten.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100" spc="-5" b="1">
                <a:latin typeface="Calibri"/>
                <a:cs typeface="Calibri"/>
              </a:rPr>
              <a:t>Kernbegriffe: </a:t>
            </a:r>
            <a:r>
              <a:rPr dirty="0" sz="1100">
                <a:latin typeface="Calibri"/>
                <a:cs typeface="Calibri"/>
              </a:rPr>
              <a:t>Big </a:t>
            </a:r>
            <a:r>
              <a:rPr dirty="0" sz="1100" spc="-5">
                <a:latin typeface="Calibri"/>
                <a:cs typeface="Calibri"/>
              </a:rPr>
              <a:t>Points, CO2-Verbrauch, CO2-Rechner, Umweltsiegel, direkte/indirekte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Emissionen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5076570"/>
            <a:ext cx="5789295" cy="1584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lvl="1" marL="276225" indent="-26416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2768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Lernziele</a:t>
            </a:r>
            <a:endParaRPr sz="1400">
              <a:latin typeface="Calibri Light"/>
              <a:cs typeface="Calibri Light"/>
            </a:endParaRPr>
          </a:p>
          <a:p>
            <a:pPr lvl="2" marL="372110" marR="5715" indent="-269875">
              <a:lnSpc>
                <a:spcPct val="121800"/>
              </a:lnSpc>
              <a:spcBef>
                <a:spcPts val="745"/>
              </a:spcBef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dirty="0" sz="1100" spc="-5">
                <a:latin typeface="Calibri"/>
                <a:cs typeface="Calibri"/>
              </a:rPr>
              <a:t>Verständnis vom Zusammenhang </a:t>
            </a:r>
            <a:r>
              <a:rPr dirty="0" sz="1100">
                <a:latin typeface="Calibri"/>
                <a:cs typeface="Calibri"/>
              </a:rPr>
              <a:t>zwischen </a:t>
            </a:r>
            <a:r>
              <a:rPr dirty="0" sz="1100" spc="-5">
                <a:latin typeface="Calibri"/>
                <a:cs typeface="Calibri"/>
              </a:rPr>
              <a:t>persönlichem Alltagsverhalten und Klima(schutz)  und diesbezügliche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Sensibilisierung</a:t>
            </a:r>
            <a:endParaRPr sz="1100">
              <a:latin typeface="Calibri"/>
              <a:cs typeface="Calibri"/>
            </a:endParaRPr>
          </a:p>
          <a:p>
            <a:pPr lvl="2" marL="372110" marR="5080" indent="-269875">
              <a:lnSpc>
                <a:spcPct val="122700"/>
              </a:lnSpc>
              <a:spcBef>
                <a:spcPts val="45"/>
              </a:spcBef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dirty="0" sz="1100" spc="-5">
                <a:latin typeface="Calibri"/>
                <a:cs typeface="Calibri"/>
              </a:rPr>
              <a:t>Gemeinsame Erarbeitung bzw. Vermittlung </a:t>
            </a:r>
            <a:r>
              <a:rPr dirty="0" sz="1100">
                <a:latin typeface="Calibri"/>
                <a:cs typeface="Calibri"/>
              </a:rPr>
              <a:t>eines Überblicks </a:t>
            </a:r>
            <a:r>
              <a:rPr dirty="0" sz="1100" spc="-5">
                <a:latin typeface="Calibri"/>
                <a:cs typeface="Calibri"/>
              </a:rPr>
              <a:t>über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wichtigsten Klima-  schutzmöglichkeiten </a:t>
            </a:r>
            <a:r>
              <a:rPr dirty="0" sz="1100" spc="-10">
                <a:latin typeface="Calibri"/>
                <a:cs typeface="Calibri"/>
              </a:rPr>
              <a:t>im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Alltag</a:t>
            </a:r>
            <a:endParaRPr sz="1100">
              <a:latin typeface="Calibri"/>
              <a:cs typeface="Calibri"/>
            </a:endParaRPr>
          </a:p>
          <a:p>
            <a:pPr lvl="2" marL="372110" indent="-27051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dirty="0" sz="1100" spc="-5">
                <a:latin typeface="Calibri"/>
                <a:cs typeface="Calibri"/>
              </a:rPr>
              <a:t>Anwendbarkeit/Beherrschung </a:t>
            </a:r>
            <a:r>
              <a:rPr dirty="0" sz="1100">
                <a:latin typeface="Calibri"/>
                <a:cs typeface="Calibri"/>
              </a:rPr>
              <a:t>der </a:t>
            </a:r>
            <a:r>
              <a:rPr dirty="0" sz="1100" spc="-5">
                <a:latin typeface="Calibri"/>
                <a:cs typeface="Calibri"/>
              </a:rPr>
              <a:t>Übung “Klimaschutz </a:t>
            </a:r>
            <a:r>
              <a:rPr dirty="0" sz="1100">
                <a:latin typeface="Calibri"/>
                <a:cs typeface="Calibri"/>
              </a:rPr>
              <a:t>im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Tagesverlauf“</a:t>
            </a:r>
            <a:endParaRPr sz="1100">
              <a:latin typeface="Calibri"/>
              <a:cs typeface="Calibri"/>
            </a:endParaRPr>
          </a:p>
          <a:p>
            <a:pPr lvl="2" marL="372110" indent="-27051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372110" algn="l"/>
                <a:tab pos="372745" algn="l"/>
              </a:tabLst>
            </a:pPr>
            <a:r>
              <a:rPr dirty="0" sz="1100" spc="-5">
                <a:latin typeface="Calibri"/>
                <a:cs typeface="Calibri"/>
              </a:rPr>
              <a:t>Vermittlung </a:t>
            </a:r>
            <a:r>
              <a:rPr dirty="0" sz="1100">
                <a:latin typeface="Calibri"/>
                <a:cs typeface="Calibri"/>
              </a:rPr>
              <a:t>von </a:t>
            </a:r>
            <a:r>
              <a:rPr dirty="0" sz="1100" spc="-5">
                <a:latin typeface="Calibri"/>
                <a:cs typeface="Calibri"/>
              </a:rPr>
              <a:t>zuverlässigen und frei zugänglichen </a:t>
            </a:r>
            <a:r>
              <a:rPr dirty="0" sz="1100">
                <a:latin typeface="Calibri"/>
                <a:cs typeface="Calibri"/>
              </a:rPr>
              <a:t>Quellen </a:t>
            </a:r>
            <a:r>
              <a:rPr dirty="0" sz="1100" spc="-5">
                <a:latin typeface="Calibri"/>
                <a:cs typeface="Calibri"/>
              </a:rPr>
              <a:t>zum Thema Klimaschutz </a:t>
            </a:r>
            <a:r>
              <a:rPr dirty="0" sz="1100">
                <a:latin typeface="Calibri"/>
                <a:cs typeface="Calibri"/>
              </a:rPr>
              <a:t>im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7065644"/>
            <a:ext cx="5789295" cy="2306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lvl="1" marL="276225" indent="-264160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276860" algn="l"/>
              </a:tabLst>
            </a:pP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Inhalt des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Koffers </a:t>
            </a:r>
            <a:r>
              <a:rPr dirty="0" u="sng" sz="1400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/</a:t>
            </a:r>
            <a:r>
              <a:rPr dirty="0" u="sng" sz="1400" spc="-3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400" spc="-5" b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Calibri Light"/>
                <a:cs typeface="Calibri Light"/>
              </a:rPr>
              <a:t>Methoden</a:t>
            </a:r>
            <a:endParaRPr sz="140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2E5395"/>
              </a:buClr>
              <a:buFont typeface="Calibri Light"/>
              <a:buAutoNum type="arabicPeriod" startAt="3"/>
            </a:pPr>
            <a:endParaRPr sz="1250">
              <a:latin typeface="Calibri Light"/>
              <a:cs typeface="Calibri Light"/>
            </a:endParaRPr>
          </a:p>
          <a:p>
            <a:pPr lvl="2"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dirty="0" u="sng" sz="1200" spc="-5" b="0">
                <a:solidFill>
                  <a:srgbClr val="C45811"/>
                </a:solidFill>
                <a:uFill>
                  <a:solidFill>
                    <a:srgbClr val="C45811"/>
                  </a:solidFill>
                </a:uFill>
                <a:latin typeface="Calibri Light"/>
                <a:cs typeface="Calibri Light"/>
              </a:rPr>
              <a:t>Übung “Klimaschutz </a:t>
            </a:r>
            <a:r>
              <a:rPr dirty="0" u="sng" sz="1200" b="0">
                <a:solidFill>
                  <a:srgbClr val="C45811"/>
                </a:solidFill>
                <a:uFill>
                  <a:solidFill>
                    <a:srgbClr val="C45811"/>
                  </a:solidFill>
                </a:uFill>
                <a:latin typeface="Calibri Light"/>
                <a:cs typeface="Calibri Light"/>
              </a:rPr>
              <a:t>im</a:t>
            </a:r>
            <a:r>
              <a:rPr dirty="0" u="sng" sz="1200" spc="5" b="0">
                <a:solidFill>
                  <a:srgbClr val="C45811"/>
                </a:solidFill>
                <a:uFill>
                  <a:solidFill>
                    <a:srgbClr val="C45811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200" b="0">
                <a:solidFill>
                  <a:srgbClr val="C45811"/>
                </a:solidFill>
                <a:uFill>
                  <a:solidFill>
                    <a:srgbClr val="C45811"/>
                  </a:solidFill>
                </a:uFill>
                <a:latin typeface="Calibri Light"/>
                <a:cs typeface="Calibri Light"/>
              </a:rPr>
              <a:t>Tagesverlauf”</a:t>
            </a:r>
            <a:endParaRPr sz="1200">
              <a:latin typeface="Calibri Light"/>
              <a:cs typeface="Calibri Light"/>
            </a:endParaRPr>
          </a:p>
          <a:p>
            <a:pPr algn="just" marL="192405" marR="5080">
              <a:lnSpc>
                <a:spcPct val="127699"/>
              </a:lnSpc>
              <a:spcBef>
                <a:spcPts val="550"/>
              </a:spcBef>
            </a:pPr>
            <a:r>
              <a:rPr dirty="0" sz="1100" b="1">
                <a:latin typeface="Calibri"/>
                <a:cs typeface="Calibri"/>
              </a:rPr>
              <a:t>Ziel </a:t>
            </a:r>
            <a:r>
              <a:rPr dirty="0" sz="1100" spc="-5" b="1">
                <a:latin typeface="Calibri"/>
                <a:cs typeface="Calibri"/>
              </a:rPr>
              <a:t>der Übung: </a:t>
            </a:r>
            <a:r>
              <a:rPr dirty="0" sz="1100" spc="-5">
                <a:latin typeface="Calibri"/>
                <a:cs typeface="Calibri"/>
              </a:rPr>
              <a:t>Einen Überblick über </a:t>
            </a:r>
            <a:r>
              <a:rPr dirty="0" sz="1100">
                <a:latin typeface="Calibri"/>
                <a:cs typeface="Calibri"/>
              </a:rPr>
              <a:t>die im </a:t>
            </a:r>
            <a:r>
              <a:rPr dirty="0" sz="1100" spc="-5">
                <a:latin typeface="Calibri"/>
                <a:cs typeface="Calibri"/>
              </a:rPr>
              <a:t>Alltag verwendeten Ressourcen </a:t>
            </a:r>
            <a:r>
              <a:rPr dirty="0" sz="1100" spc="-10">
                <a:latin typeface="Calibri"/>
                <a:cs typeface="Calibri"/>
              </a:rPr>
              <a:t>und </a:t>
            </a:r>
            <a:r>
              <a:rPr dirty="0" sz="1100" spc="-5">
                <a:latin typeface="Calibri"/>
                <a:cs typeface="Calibri"/>
              </a:rPr>
              <a:t>Verhaltenswei-  sen </a:t>
            </a:r>
            <a:r>
              <a:rPr dirty="0" sz="1100">
                <a:latin typeface="Calibri"/>
                <a:cs typeface="Calibri"/>
              </a:rPr>
              <a:t>mit </a:t>
            </a:r>
            <a:r>
              <a:rPr dirty="0" sz="1100" spc="-5">
                <a:latin typeface="Calibri"/>
                <a:cs typeface="Calibri"/>
              </a:rPr>
              <a:t>(negativem) Umwelteinfluss </a:t>
            </a:r>
            <a:r>
              <a:rPr dirty="0" sz="1100">
                <a:latin typeface="Calibri"/>
                <a:cs typeface="Calibri"/>
              </a:rPr>
              <a:t>erstellen </a:t>
            </a:r>
            <a:r>
              <a:rPr dirty="0" sz="1100" spc="-5">
                <a:latin typeface="Calibri"/>
                <a:cs typeface="Calibri"/>
              </a:rPr>
              <a:t>und Verbesserungsansätze ausmachen. </a:t>
            </a:r>
            <a:r>
              <a:rPr dirty="0" sz="1100">
                <a:latin typeface="Calibri"/>
                <a:cs typeface="Calibri"/>
              </a:rPr>
              <a:t>Und das  </a:t>
            </a:r>
            <a:r>
              <a:rPr dirty="0" sz="1100" spc="-5">
                <a:latin typeface="Calibri"/>
                <a:cs typeface="Calibri"/>
              </a:rPr>
              <a:t>nicht </a:t>
            </a:r>
            <a:r>
              <a:rPr dirty="0" sz="1100">
                <a:latin typeface="Calibri"/>
                <a:cs typeface="Calibri"/>
              </a:rPr>
              <a:t>ohne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Spaß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310">
                <a:latin typeface="Segoe UI Emoji"/>
                <a:cs typeface="Segoe UI Emoji"/>
              </a:rPr>
              <a:t> </a:t>
            </a:r>
            <a:r>
              <a:rPr dirty="0" sz="1100" spc="-310">
                <a:solidFill>
                  <a:srgbClr val="FFC73C"/>
                </a:solidFill>
                <a:latin typeface="Segoe UI Emoji"/>
                <a:cs typeface="Segoe UI Emoji"/>
              </a:rPr>
              <a:t> </a:t>
            </a:r>
            <a:r>
              <a:rPr dirty="0" sz="1100" spc="-310">
                <a:latin typeface="Segoe UI Emoji"/>
                <a:cs typeface="Segoe UI Emoji"/>
              </a:rPr>
              <a:t> </a:t>
            </a:r>
            <a:r>
              <a:rPr dirty="0" sz="1100" spc="1210">
                <a:solidFill>
                  <a:srgbClr val="D38B00"/>
                </a:solidFill>
                <a:latin typeface="Segoe UI Emoji"/>
                <a:cs typeface="Segoe UI Emoji"/>
              </a:rPr>
              <a:t> </a:t>
            </a:r>
            <a:endParaRPr sz="1100">
              <a:latin typeface="Segoe UI Emoji"/>
              <a:cs typeface="Segoe UI Emoji"/>
            </a:endParaRPr>
          </a:p>
          <a:p>
            <a:pPr algn="just" marL="192405">
              <a:lnSpc>
                <a:spcPct val="100000"/>
              </a:lnSpc>
              <a:spcBef>
                <a:spcPts val="910"/>
              </a:spcBef>
            </a:pPr>
            <a:r>
              <a:rPr dirty="0" sz="1100" spc="-5" b="1">
                <a:latin typeface="Calibri"/>
                <a:cs typeface="Calibri"/>
              </a:rPr>
              <a:t>Dauer: </a:t>
            </a:r>
            <a:r>
              <a:rPr dirty="0" sz="1100">
                <a:latin typeface="Calibri"/>
                <a:cs typeface="Calibri"/>
              </a:rPr>
              <a:t>ca. </a:t>
            </a:r>
            <a:r>
              <a:rPr dirty="0" sz="1100" spc="-5">
                <a:latin typeface="Calibri"/>
                <a:cs typeface="Calibri"/>
              </a:rPr>
              <a:t>2-2,5 Stunden</a:t>
            </a:r>
            <a:endParaRPr sz="1100">
              <a:latin typeface="Calibri"/>
              <a:cs typeface="Calibri"/>
            </a:endParaRPr>
          </a:p>
          <a:p>
            <a:pPr algn="just" marL="192405" marR="5715">
              <a:lnSpc>
                <a:spcPct val="121800"/>
              </a:lnSpc>
              <a:spcBef>
                <a:spcPts val="600"/>
              </a:spcBef>
            </a:pPr>
            <a:r>
              <a:rPr dirty="0" sz="1100" spc="-5" b="1">
                <a:latin typeface="Calibri"/>
                <a:cs typeface="Calibri"/>
              </a:rPr>
              <a:t>Was Ihr braucht: </a:t>
            </a:r>
            <a:r>
              <a:rPr dirty="0" sz="1100" spc="-5">
                <a:latin typeface="Calibri"/>
                <a:cs typeface="Calibri"/>
              </a:rPr>
              <a:t>Whiteboard </a:t>
            </a:r>
            <a:r>
              <a:rPr dirty="0" sz="1100">
                <a:latin typeface="Calibri"/>
                <a:cs typeface="Calibri"/>
              </a:rPr>
              <a:t>oder </a:t>
            </a:r>
            <a:r>
              <a:rPr dirty="0" sz="1100" spc="-5">
                <a:latin typeface="Calibri"/>
                <a:cs typeface="Calibri"/>
              </a:rPr>
              <a:t>Pinboard, verschiedenfarbige Stifte für </a:t>
            </a:r>
            <a:r>
              <a:rPr dirty="0" sz="1100">
                <a:latin typeface="Calibri"/>
                <a:cs typeface="Calibri"/>
              </a:rPr>
              <a:t>die Arbeit am </a:t>
            </a:r>
            <a:r>
              <a:rPr dirty="0" sz="1100" spc="-5">
                <a:latin typeface="Calibri"/>
                <a:cs typeface="Calibri"/>
              </a:rPr>
              <a:t>Board,  ggf. </a:t>
            </a:r>
            <a:r>
              <a:rPr dirty="0" sz="1100">
                <a:latin typeface="Calibri"/>
                <a:cs typeface="Calibri"/>
              </a:rPr>
              <a:t>Pappe in </a:t>
            </a:r>
            <a:r>
              <a:rPr dirty="0" sz="1100" spc="-5">
                <a:latin typeface="Calibri"/>
                <a:cs typeface="Calibri"/>
              </a:rPr>
              <a:t>Plakatgröße, ggf. ausgedruckte Erarbeitungsschemata, </a:t>
            </a:r>
            <a:r>
              <a:rPr dirty="0" sz="1100">
                <a:latin typeface="Calibri"/>
                <a:cs typeface="Calibri"/>
              </a:rPr>
              <a:t>bei Bedarf </a:t>
            </a:r>
            <a:r>
              <a:rPr dirty="0" sz="1100" spc="-5">
                <a:latin typeface="Calibri"/>
                <a:cs typeface="Calibri"/>
              </a:rPr>
              <a:t>Stifte für </a:t>
            </a:r>
            <a:r>
              <a:rPr dirty="0" sz="1100">
                <a:latin typeface="Calibri"/>
                <a:cs typeface="Calibri"/>
              </a:rPr>
              <a:t>die </a:t>
            </a:r>
            <a:r>
              <a:rPr dirty="0" sz="1100" spc="-5">
                <a:latin typeface="Calibri"/>
                <a:cs typeface="Calibri"/>
              </a:rPr>
              <a:t>Teil-  </a:t>
            </a:r>
            <a:r>
              <a:rPr dirty="0" sz="1100">
                <a:latin typeface="Calibri"/>
                <a:cs typeface="Calibri"/>
              </a:rPr>
              <a:t>nehmer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4334" y="1828164"/>
            <a:ext cx="2516505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Gülistan Bayan</dc:creator>
  <dcterms:created xsi:type="dcterms:W3CDTF">2021-11-16T10:33:49Z</dcterms:created>
  <dcterms:modified xsi:type="dcterms:W3CDTF">2021-11-16T10:33:49Z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Microsoft® Word für Microsoft 365</vt:lpwstr>
  </property>
  <property fmtid="{D5CDD505-2E9C-101B-9397-08002B2CF9AE}" pid="4" name="LastSaved">
    <vt:filetime>2021-11-16T00:00:00Z</vt:filetime>
  </property>
</Properties>
</file>